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7" r:id="rId2"/>
    <p:sldMasterId id="2147483656" r:id="rId3"/>
    <p:sldMasterId id="2147483655" r:id="rId4"/>
    <p:sldMasterId id="2147483653" r:id="rId5"/>
    <p:sldMasterId id="2147483651" r:id="rId6"/>
  </p:sldMasterIdLst>
  <p:notesMasterIdLst>
    <p:notesMasterId r:id="rId77"/>
  </p:notesMasterIdLst>
  <p:handoutMasterIdLst>
    <p:handoutMasterId r:id="rId78"/>
  </p:handoutMasterIdLst>
  <p:sldIdLst>
    <p:sldId id="256" r:id="rId7"/>
    <p:sldId id="302" r:id="rId8"/>
    <p:sldId id="363" r:id="rId9"/>
    <p:sldId id="640" r:id="rId10"/>
    <p:sldId id="641" r:id="rId11"/>
    <p:sldId id="642" r:id="rId12"/>
    <p:sldId id="643" r:id="rId13"/>
    <p:sldId id="644" r:id="rId14"/>
    <p:sldId id="645" r:id="rId15"/>
    <p:sldId id="587" r:id="rId16"/>
    <p:sldId id="647" r:id="rId17"/>
    <p:sldId id="648" r:id="rId18"/>
    <p:sldId id="649" r:id="rId19"/>
    <p:sldId id="701" r:id="rId20"/>
    <p:sldId id="650" r:id="rId21"/>
    <p:sldId id="651" r:id="rId22"/>
    <p:sldId id="652" r:id="rId23"/>
    <p:sldId id="653" r:id="rId24"/>
    <p:sldId id="655" r:id="rId25"/>
    <p:sldId id="656" r:id="rId26"/>
    <p:sldId id="657" r:id="rId27"/>
    <p:sldId id="601" r:id="rId28"/>
    <p:sldId id="659" r:id="rId29"/>
    <p:sldId id="660" r:id="rId30"/>
    <p:sldId id="661" r:id="rId31"/>
    <p:sldId id="603" r:id="rId32"/>
    <p:sldId id="663" r:id="rId33"/>
    <p:sldId id="664" r:id="rId34"/>
    <p:sldId id="665" r:id="rId35"/>
    <p:sldId id="615" r:id="rId36"/>
    <p:sldId id="604" r:id="rId37"/>
    <p:sldId id="666" r:id="rId38"/>
    <p:sldId id="667" r:id="rId39"/>
    <p:sldId id="668" r:id="rId40"/>
    <p:sldId id="620" r:id="rId41"/>
    <p:sldId id="669" r:id="rId42"/>
    <p:sldId id="622" r:id="rId43"/>
    <p:sldId id="672" r:id="rId44"/>
    <p:sldId id="671" r:id="rId45"/>
    <p:sldId id="608" r:id="rId46"/>
    <p:sldId id="674" r:id="rId47"/>
    <p:sldId id="675" r:id="rId48"/>
    <p:sldId id="676" r:id="rId49"/>
    <p:sldId id="678" r:id="rId50"/>
    <p:sldId id="679" r:id="rId51"/>
    <p:sldId id="680" r:id="rId52"/>
    <p:sldId id="610" r:id="rId53"/>
    <p:sldId id="616" r:id="rId54"/>
    <p:sldId id="682" r:id="rId55"/>
    <p:sldId id="683" r:id="rId56"/>
    <p:sldId id="684" r:id="rId57"/>
    <p:sldId id="685" r:id="rId58"/>
    <p:sldId id="686" r:id="rId59"/>
    <p:sldId id="687" r:id="rId60"/>
    <p:sldId id="625" r:id="rId61"/>
    <p:sldId id="689" r:id="rId62"/>
    <p:sldId id="690" r:id="rId63"/>
    <p:sldId id="695" r:id="rId64"/>
    <p:sldId id="702" r:id="rId65"/>
    <p:sldId id="630" r:id="rId66"/>
    <p:sldId id="691" r:id="rId67"/>
    <p:sldId id="692" r:id="rId68"/>
    <p:sldId id="694" r:id="rId69"/>
    <p:sldId id="696" r:id="rId70"/>
    <p:sldId id="629" r:id="rId71"/>
    <p:sldId id="697" r:id="rId72"/>
    <p:sldId id="698" r:id="rId73"/>
    <p:sldId id="699" r:id="rId74"/>
    <p:sldId id="700" r:id="rId75"/>
    <p:sldId id="636" r:id="rId7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00"/>
    <a:srgbClr val="00664B"/>
    <a:srgbClr val="AFAFAF"/>
    <a:srgbClr val="F7FF00"/>
    <a:srgbClr val="057A41"/>
    <a:srgbClr val="AF0000"/>
    <a:srgbClr val="00AFC8"/>
    <a:srgbClr val="337A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30" autoAdjust="0"/>
    <p:restoredTop sz="97670" autoAdjust="0"/>
  </p:normalViewPr>
  <p:slideViewPr>
    <p:cSldViewPr>
      <p:cViewPr varScale="1">
        <p:scale>
          <a:sx n="67" d="100"/>
          <a:sy n="67" d="100"/>
        </p:scale>
        <p:origin x="-288" y="-108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04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63" Type="http://schemas.openxmlformats.org/officeDocument/2006/relationships/slide" Target="slides/slide57.xml"/><Relationship Id="rId68" Type="http://schemas.openxmlformats.org/officeDocument/2006/relationships/slide" Target="slides/slide62.xml"/><Relationship Id="rId76" Type="http://schemas.openxmlformats.org/officeDocument/2006/relationships/slide" Target="slides/slide70.xml"/><Relationship Id="rId7" Type="http://schemas.openxmlformats.org/officeDocument/2006/relationships/slide" Target="slides/slide1.xml"/><Relationship Id="rId71" Type="http://schemas.openxmlformats.org/officeDocument/2006/relationships/slide" Target="slides/slide6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74" Type="http://schemas.openxmlformats.org/officeDocument/2006/relationships/slide" Target="slides/slide68.xml"/><Relationship Id="rId79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5.xml"/><Relationship Id="rId82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73" Type="http://schemas.openxmlformats.org/officeDocument/2006/relationships/slide" Target="slides/slide67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slide" Target="slides/slide63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72" Type="http://schemas.openxmlformats.org/officeDocument/2006/relationships/slide" Target="slides/slide66.xml"/><Relationship Id="rId80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slide" Target="slides/slide6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slide" Target="slides/slide64.xml"/><Relationship Id="rId75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6835A4-5612-4581-A2A9-DC61DF53D6D2}" type="datetime1">
              <a:rPr lang="en-US"/>
              <a:pPr/>
              <a:t>4/9/2013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0CCDC8-754D-47B2-9F7D-17CF0A8EF6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128930-F9F8-4D90-951A-41F9E57657C2}" type="datetime1">
              <a:rPr lang="en-US"/>
              <a:pPr/>
              <a:t>4/9/2013</a:t>
            </a:fld>
            <a:endParaRPr lang="en-US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7B32BA-7D7B-47FE-A1C2-6BDB394CD9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prstGeom prst="rect">
            <a:avLst/>
          </a:prstGeom>
          <a:gradFill rotWithShape="0">
            <a:gsLst>
              <a:gs pos="0">
                <a:schemeClr val="bg1">
                  <a:alpha val="75000"/>
                </a:schemeClr>
              </a:gs>
              <a:gs pos="100000">
                <a:srgbClr val="99CCFF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1">
            <a:gsLst>
              <a:gs pos="0">
                <a:srgbClr val="33CC33">
                  <a:alpha val="67999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Rectangle 4" descr="Light horizontal"/>
          <p:cNvSpPr>
            <a:spLocks noChangeArrowheads="1"/>
          </p:cNvSpPr>
          <p:nvPr userDrawn="1"/>
        </p:nvSpPr>
        <p:spPr bwMode="auto">
          <a:xfrm>
            <a:off x="304800" y="228600"/>
            <a:ext cx="3656013" cy="914400"/>
          </a:xfrm>
          <a:prstGeom prst="rect">
            <a:avLst/>
          </a:prstGeom>
          <a:pattFill prst="ltHorz">
            <a:fgClr>
              <a:srgbClr val="AF0000"/>
            </a:fgClr>
            <a:bgClr>
              <a:srgbClr val="CC0000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685800" y="61722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7680206-BF10-43F4-91C6-EED999C64EA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4419600" y="6172200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2000" b="1">
                <a:solidFill>
                  <a:schemeClr val="accent1"/>
                </a:solidFill>
                <a:latin typeface="Arial" charset="0"/>
              </a:rPr>
              <a:t> 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 Cengage Learning/South-Western</a:t>
            </a: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143000" y="1371600"/>
            <a:ext cx="6858000" cy="16002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7315200" cy="2514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AF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6" name="Text Box 12"/>
          <p:cNvSpPr txBox="1">
            <a:spLocks noChangeArrowheads="1"/>
          </p:cNvSpPr>
          <p:nvPr/>
        </p:nvSpPr>
        <p:spPr bwMode="auto">
          <a:xfrm>
            <a:off x="665163" y="304800"/>
            <a:ext cx="3017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Chapter </a:t>
            </a:r>
            <a:endParaRPr 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8077" name="Text Box 13"/>
          <p:cNvSpPr txBox="1">
            <a:spLocks noChangeArrowheads="1"/>
          </p:cNvSpPr>
          <p:nvPr userDrawn="1"/>
        </p:nvSpPr>
        <p:spPr bwMode="auto">
          <a:xfrm>
            <a:off x="2895600" y="304800"/>
            <a:ext cx="53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4400">
              <a:solidFill>
                <a:srgbClr val="F7FF00"/>
              </a:solidFill>
              <a:latin typeface="Arial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BE4F197-8A4C-47C2-AFA6-C319743434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2FD1806-D1A6-4542-A08E-53B241C2A7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CF0AF-6E9B-458D-9C0A-6054584FC2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0F767-568E-49E9-B57A-595971FA6F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3EEB3-1A03-4A19-AE82-97EEEAE77F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85769-F6A6-4DB4-9C76-64216C86D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95053-5796-48C3-8A7C-F1BC95C6C9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34371-A640-4231-86CE-68DA9E9524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F1CA7-F5D3-47C6-A45E-3740BD2659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7F324-66EF-4A7F-A66E-FC304215F7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11E80C9-FF02-403C-9FD2-6C22988EB0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2A2E0-2E8B-4C56-8EAC-F61D44A4AB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B799B-D290-4C9B-B697-F9363F163C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F6C3F-6B96-41FB-BE40-F078714FF3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CB9187-0F9B-42BE-8CF9-21448CB093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9B686-63A6-41FA-A528-B251A5EC95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642A4-288B-4EF7-AD63-7B6ADD7C65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53DEA-8840-474A-A90D-AEEF44FD62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61311-728F-417C-A14E-CEDDA88FC3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72440-22E4-405E-B3B1-72CE20405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F077D-7F40-41AE-8A4D-B7FA9DF6D7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DB43680-0EA1-40D8-B0F8-1DB48AE154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94BBE-9E12-4CAF-9B48-C7926477C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771FE-CED5-40EB-AED7-981B55C1BB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93589-A3A9-4855-AA3D-73A161117D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70A62-6360-44DF-A71A-3AFB91B430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85268-D08A-41CC-9E2C-F0E51D4A94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28F1F-6631-465C-ADAE-4786736A13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09581C-8849-4362-927B-FE53DA33BC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F7898-2E46-4E63-B869-705B304E8D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15E6F-0DDF-4A20-8EC0-490E8D3619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4E46E-A394-46CE-83E1-69C57F48D8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FC54A83-2E22-4C8F-A11C-D93341DCB6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E8078-8FE9-4EBF-A884-3C8E70FBBE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2D9AE-936E-4516-83C1-27301F7853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88843-9241-48AF-BE6F-3626820EB0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AB866-CCD0-4619-AC5C-87A68449B0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1467D-DDA3-4BC7-8088-C791A447A7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4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5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6986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6987" name="Rectangle 1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6988" name="Rectangle 1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AFA3902-3219-480E-B3C7-9441F2C64E7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6989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6983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5FF45A3-C247-4FAA-89C1-E9969BA6FC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262AC15-3FDC-403D-9144-D227EDBF0A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7688A72-C09E-4237-BF3B-10BA35DBED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B5C4E01-733E-4024-880B-1287B04BB3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410E6B5F-4B93-444C-912D-1DD38DDAF2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1130012-51A8-46D6-B934-5564E5D462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47D3521-3E1C-4E7B-9C6A-998EB45661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D1BE823-DEF5-4A96-BDA5-CCF837E005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16074E2-1183-4F50-992E-544DC6DFD8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FEB2EA00-3FA3-4726-BAD8-492BD4612B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948451AA-1329-457B-9297-DB116D565B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1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2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19</a:t>
            </a: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DA94D1D-A116-46E9-A681-EE62BD23E6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493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493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493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4940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1600">
                <a:latin typeface="Arial" charset="0"/>
              </a:rPr>
              <a:t>Slide </a:t>
            </a:r>
            <a:fld id="{E8B5A448-79C3-41D7-ACBA-D054656BDC30}" type="slidenum">
              <a:rPr lang="en-US" sz="1600">
                <a:latin typeface="Arial" charset="0"/>
              </a:rPr>
              <a:pPr/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24941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600">
                <a:latin typeface="Arial" charset="0"/>
              </a:rPr>
              <a:t>Chapter 3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0A94C69-15A7-4362-B6BD-FF2CC28A51E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EDF827D-AFE9-4041-8E8E-D9327E42DF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58F85A17-7144-4430-9A60-66577064998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74D119CB-9BAC-4ECB-B093-970D317A6E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9163A6F-01F3-4928-9DE2-4DED839E0EF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EFCA6C5-DD05-440B-920A-1EB89ECE9D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E27ADA1C-E0B3-4D51-A0DF-BA3A281CCD2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CF64498A-0CA1-4CA9-B7C9-78EB5023B4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0CA56336-1FA5-415D-8B68-034EA770AEF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DA889860-C1C8-4E8C-98CA-A7CA1E9730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65179384-F495-479A-B2D1-D1F3C95F665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B94530C5-AB2E-4B82-80A7-0B51FB232A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BD3D242-DE15-499C-B334-8551BFF5E3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Slide </a:t>
            </a:r>
            <a:fld id="{3B5A74E2-768B-44AD-8A4E-4F1078C8ED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99CCFF">
                  <a:alpha val="10001"/>
                </a:srgbClr>
              </a:gs>
              <a:gs pos="100000">
                <a:schemeClr val="bg1">
                  <a:alpha val="75000"/>
                </a:scheme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7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8517B9F9-DF18-4598-BE5D-6650A9E140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4743450" y="6137275"/>
            <a:ext cx="4400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 Cengage Learning/South-Western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9pPr>
    </p:titleStyle>
    <p:bodyStyle>
      <a:lvl1pPr marL="396875" indent="-396875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409575" algn="l" rtl="0" fontAlgn="base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4588" indent="-334963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73200" indent="-327025" algn="l" rtl="0" fontAlgn="base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7795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2367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6939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1511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6083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41341D6-F6A8-4F45-904F-E4B9B2A706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34ABADF-5AF0-4256-BA37-6971A308834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77FCCC-E795-4830-B7B4-50597F32FE9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846A2AFC-6DD2-4B3C-BF1D-05EBEFE29E9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Slide </a:t>
            </a:r>
            <a:fld id="{A08BF2CF-F663-417C-B229-05C802E3386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/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122895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+mn-lt"/>
              </a:defRPr>
            </a:lvl1pPr>
          </a:lstStyle>
          <a:p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google.com/url?sa=i&amp;rct=j&amp;q=franchise&amp;source=images&amp;cd=&amp;cad=rja&amp;docid=S1y-L_83P940mM&amp;tbnid=eYl-YifQzKPtmM:&amp;ved=0CAUQjRw&amp;url=http://fortmanlaw.com/franchise-law/&amp;ei=YwQ2Udq3Fu2D0QHCm4DACQ&amp;bvm=bv.43148975,d.dmQ&amp;psig=AFQjCNFftfzCJ-A1TOUqcxk3fAF2V1znAQ&amp;ust=1362580957241878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url?sa=i&amp;rct=j&amp;q=franchise&amp;source=images&amp;cd=&amp;cad=rja&amp;docid=OcdxypRXfaGg-M&amp;tbnid=U45PQF8dkl_QjM:&amp;ved=0CAUQjRw&amp;url=http://www.newfranchisemall.com/hottest-new-franchises/?Tag=free%20franchise%20listing%20service&amp;ei=dwU2UdBi77HRAZ2TgLAC&amp;bvm=bv.43148975,d.dmQ&amp;psig=AFQjCNFftfzCJ-A1TOUqcxk3fAF2V1znAQ&amp;ust=1362580957241878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expressfranchising.com/blog?article=130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com/url?sa=i&amp;rct=j&amp;q=subway+franchise&amp;source=images&amp;cd=&amp;cad=rja&amp;docid=WtLauSclyx9tUM&amp;tbnid=j5t4aL0yaaAiYM:&amp;ved=0CAUQjRw&amp;url=http://modernfranchises.com/subway-franchise/&amp;ei=pAY2Ud6RJ-TG0wHhnoGADw&amp;bvm=bv.43148975,d.dmQ&amp;psig=AFQjCNEuihwzwDxB6DwJltz5Dnf4SKSbhw&amp;ust=1362581528014068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com/url?sa=i&amp;rct=j&amp;q=family+business&amp;source=images&amp;cd=&amp;cad=rja&amp;docid=qAOB7Qznxuzi5M&amp;tbnid=n7-jrUFkoCLcVM:&amp;ved=0CAUQjRw&amp;url=http://nextgenerationrevolution.com/tag/succession-plan/&amp;ei=6gg2UYDhCKq_0gHEo4GYCg&amp;bvm=bv.43148975,d.dmQ&amp;psig=AFQjCNFCbRRXX3GGhgszuIugeOzW53Cb_g&amp;ust=1362581864889973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com/url?sa=i&amp;rct=j&amp;q=entrepreneur&amp;source=images&amp;cd=&amp;cad=rja&amp;docid=cU556l1imSjN7M&amp;tbnid=lBZ2Hic5sn12TM:&amp;ved=0CAUQjRw&amp;url=http://www.notcot.com/archives/2007/10/entrepreneur-ma.php&amp;ei=Pgo2UdiiA-nD0AGYxoDYAg&amp;bvm=bv.43148975,d.dmQ&amp;psig=AFQjCNFhw72H0DJJi5zNr2-eeTsLh1jYyg&amp;ust=1362582449298310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com/url?sa=i&amp;rct=j&amp;q=business+partnership&amp;source=images&amp;cd=&amp;cad=rja&amp;docid=AVR0i2fSeR9qEM&amp;tbnid=z7EdEC9kU1yvmM:&amp;ved=0CAUQjRw&amp;url=http://www.phonebooth.com/blog/2012/10/keeping-your-smallbusiness-partnership-together-for-mutual-success/&amp;ei=HEs3UbHuNom-8ATvjoDQBw&amp;bvm=bv.43287494,d.eWU&amp;psig=AFQjCNEqF09g3i79hVYMNtvvTlaCC71tHg&amp;ust=1362664581975724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com/url?sa=i&amp;rct=j&amp;q=&amp;esrc=s&amp;frm=1&amp;source=images&amp;cd=&amp;cad=rja&amp;docid=AaZzIUwg7mvRzM&amp;tbnid=_QEvTHvH7NJEWM:&amp;ved=0CAUQjRw&amp;url=http://seekingalpha.com/instablog/127148-michael-michaud/591121-us-dollar-and-stocks-trend-forecasts&amp;ei=E6s4UcbVF_SI0QG04ICoCQ&amp;bvm=bv.43287494,d.dmQ&amp;psig=AFQjCNH7YQFbEAGlMTCF5G4-0lofIbLN0Q&amp;ust=1362754356695703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com/url?sa=i&amp;rct=j&amp;q=s+Corporation&amp;source=images&amp;cd=&amp;cad=rja&amp;docid=pP8FzQN6LFePHM&amp;tbnid=-ROs7I0GUIOJeM:&amp;ved=0CAUQjRw&amp;url=http://livingwithinyourharvest.wordpress.com/category/s-corporation/&amp;ei=4U43UZihJYLw2gXC1IDYCw&amp;psig=AFQjCNGLp7Rm-hy-V2ejPK0Lz-ts9URM4w&amp;ust=1362665323775582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com/url?sa=i&amp;rct=j&amp;q=limited+liability+corporation&amp;source=images&amp;cd=&amp;cad=rja&amp;docid=y386YjWVVKeRLM&amp;tbnid=7tSRpmaM5JD8bM:&amp;ved=0CAUQjRw&amp;url=http://www.referenceforbusiness.com/small/Inc-Mail/Limited-Liability-Company.html&amp;ei=6U83UaXOK6L52AWflYB4&amp;psig=AFQjCNHse4D2d7BC8ktj1Dp37tlSxM0EBQ&amp;ust=1362665790653900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com/url?sa=i&amp;rct=j&amp;q=&amp;esrc=s&amp;frm=1&amp;source=images&amp;cd=&amp;cad=rja&amp;docid=uh4U_7o66ir_8M&amp;tbnid=RieJhm0lKaSKIM:&amp;ved=0CAUQjRw&amp;url=http://info.brandprotect.com/Blog/bid/79799/YouTube-Video-Removal-Do-s-Don-ts-and-Tips-for-Brand-and-Copyright-Owners&amp;ei=NKw4UfuKOrHo0AGxuIHgBQ&amp;psig=AFQjCNFfT4kAO45fuFaV8ECPotbbD_W2EA&amp;ust=1362754861775050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/url?sa=i&amp;rct=j&amp;q=&amp;esrc=s&amp;frm=1&amp;source=images&amp;cd=&amp;cad=rja&amp;docid=UoRU8PR5gH9zcM&amp;tbnid=oy7jxfi2xHp9JM:&amp;ved=0CAUQjRw&amp;url=http://www.123rf.com/photo_10856805_patented-intellectual-property-stamp.html&amp;ei=_Kw4Uc2sMurB0QHolIGoAw&amp;psig=AFQjCNFfT4kAO45fuFaV8ECPotbbD_W2EA&amp;ust=1362754861775050" TargetMode="Externa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www.google.com/url?sa=i&amp;rct=j&amp;q=&amp;esrc=s&amp;frm=1&amp;source=images&amp;cd=&amp;cad=rja&amp;docid=yRQE-rMhAd9-EM&amp;tbnid=RztTQfUb4DcAVM:&amp;ved=0CAUQjRw&amp;url=http://www.copyrightauthority.com/copyright-symbol/&amp;ei=0604UaC6IeXh0gGmyYDwAg&amp;psig=AFQjCNEcK5Vx00Q885Jh9GjmFACBTzJbWg&amp;ust=1362755405194991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wisegeek.com/what-is-the-uspto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hyperlink" Target="http://www.google.com/url?sa=i&amp;rct=j&amp;q=&amp;esrc=s&amp;frm=1&amp;source=images&amp;cd=&amp;cad=rja&amp;docid=XKnhGccOIv5ZQM&amp;tbnid=nAmjJSMJu3imXM:&amp;ved=0CAUQjRw&amp;url=http://www.wartgames.com/themes/family/lifeskills.html&amp;ei=seo5UcGxOIy-0QGmmIGgDg&amp;bvm=bv.43287494,d.dmQ&amp;psig=AFQjCNEqGmcGZSJUUBJ82XW7hU6PZ9HuTQ&amp;ust=1362836499822669" TargetMode="Externa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43000" y="1524000"/>
            <a:ext cx="7620000" cy="1447800"/>
          </a:xfrm>
        </p:spPr>
        <p:txBody>
          <a:bodyPr/>
          <a:lstStyle/>
          <a:p>
            <a:r>
              <a:rPr lang="en-US" dirty="0"/>
              <a:t>Select a Type of </a:t>
            </a:r>
            <a:r>
              <a:rPr lang="en-US" dirty="0" smtClean="0"/>
              <a:t>Ownership</a:t>
            </a:r>
            <a:endParaRPr lang="en-US" dirty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124200"/>
            <a:ext cx="8458200" cy="2819400"/>
          </a:xfrm>
        </p:spPr>
        <p:txBody>
          <a:bodyPr/>
          <a:lstStyle/>
          <a:p>
            <a:pPr marL="1033463" indent="-1033463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7.1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Purchase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, Join, or Start a </a:t>
            </a:r>
            <a:r>
              <a:rPr 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Business???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033463" indent="-1033463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7.2 Choose a Legal Form of Business  </a:t>
            </a:r>
          </a:p>
          <a:p>
            <a:pPr marL="1033463" indent="-1033463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7.3 Legal Issues and Business Ownership</a:t>
            </a:r>
            <a:endParaRPr lang="en-US" dirty="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879725" y="304800"/>
            <a:ext cx="549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 b="1" dirty="0" smtClean="0">
                <a:solidFill>
                  <a:srgbClr val="F7FF00"/>
                </a:solidFill>
                <a:latin typeface="Arial" charset="0"/>
              </a:rPr>
              <a:t>7</a:t>
            </a:r>
            <a:endParaRPr lang="en-US" sz="4400" b="1" dirty="0">
              <a:solidFill>
                <a:srgbClr val="F7FF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8C73D1F-E2E3-4FB3-B5A1-32CACC571425}" type="slidenum">
              <a:rPr lang="en-US"/>
              <a:pPr/>
              <a:t>10</a:t>
            </a:fld>
            <a:endParaRPr lang="en-US"/>
          </a:p>
        </p:txBody>
      </p:sp>
      <p:pic>
        <p:nvPicPr>
          <p:cNvPr id="596994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5334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6995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6096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96996" name="Text Box 4"/>
          <p:cNvSpPr txBox="1">
            <a:spLocks noChangeArrowheads="1"/>
          </p:cNvSpPr>
          <p:nvPr/>
        </p:nvSpPr>
        <p:spPr bwMode="auto">
          <a:xfrm>
            <a:off x="2362200" y="1447800"/>
            <a:ext cx="58674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What are some of the advantages and disadvantages of buying an existing business</a:t>
            </a:r>
            <a:r>
              <a:rPr lang="en-US" sz="2800" dirty="0" smtClean="0">
                <a:solidFill>
                  <a:srgbClr val="CC00CC"/>
                </a:solidFill>
                <a:latin typeface="Arial" charset="0"/>
              </a:rPr>
              <a:t>?</a:t>
            </a:r>
          </a:p>
          <a:p>
            <a:endParaRPr lang="en-US" sz="2800" dirty="0" smtClean="0">
              <a:solidFill>
                <a:srgbClr val="CC00CC"/>
              </a:solidFill>
              <a:latin typeface="Arial" charset="0"/>
            </a:endParaRPr>
          </a:p>
          <a:p>
            <a:endParaRPr lang="en-US" sz="2800" dirty="0">
              <a:solidFill>
                <a:srgbClr val="CC00CC"/>
              </a:solidFill>
              <a:latin typeface="Arial" charset="0"/>
            </a:endParaRPr>
          </a:p>
          <a:p>
            <a:endParaRPr lang="en-US" sz="2800" dirty="0">
              <a:solidFill>
                <a:srgbClr val="CC00CC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3352800"/>
            <a:ext cx="746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Advantages:</a:t>
            </a:r>
          </a:p>
          <a:p>
            <a:r>
              <a:rPr lang="en-US" sz="2000" dirty="0" smtClean="0"/>
              <a:t>The equipment, suppliers, and procedures are in place.</a:t>
            </a:r>
          </a:p>
          <a:p>
            <a:r>
              <a:rPr lang="en-US" sz="2000" dirty="0" smtClean="0"/>
              <a:t>The seller may train the new owner.</a:t>
            </a:r>
          </a:p>
          <a:p>
            <a:r>
              <a:rPr lang="en-US" sz="2000" dirty="0" smtClean="0"/>
              <a:t>Established financial records exist &amp; financial arrangements easier.</a:t>
            </a:r>
          </a:p>
          <a:p>
            <a:endParaRPr lang="en-US" sz="2000" dirty="0"/>
          </a:p>
          <a:p>
            <a:r>
              <a:rPr lang="en-US" sz="2000" b="1" u="sng" dirty="0" smtClean="0"/>
              <a:t>Disadvantages:</a:t>
            </a:r>
          </a:p>
          <a:p>
            <a:r>
              <a:rPr lang="en-US" sz="2000" dirty="0" smtClean="0"/>
              <a:t>The business may be for sale because it is not profitable.</a:t>
            </a:r>
          </a:p>
          <a:p>
            <a:r>
              <a:rPr lang="en-US" sz="2000" dirty="0" smtClean="0"/>
              <a:t>Serious problems may be inherited.  &amp;   Capital is required.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D9C76F2-D480-4A44-9747-577C0DF5419F}" type="slidenum">
              <a:rPr lang="en-US"/>
              <a:pPr/>
              <a:t>11</a:t>
            </a:fld>
            <a:endParaRPr lang="en-US"/>
          </a:p>
        </p:txBody>
      </p:sp>
      <p:sp>
        <p:nvSpPr>
          <p:cNvPr id="66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8077200" cy="1143000"/>
          </a:xfrm>
        </p:spPr>
        <p:txBody>
          <a:bodyPr/>
          <a:lstStyle/>
          <a:p>
            <a:r>
              <a:rPr lang="en-US" sz="4000" dirty="0" smtClean="0"/>
              <a:t> Franchise</a:t>
            </a:r>
            <a:r>
              <a:rPr lang="en-US" dirty="0" smtClean="0"/>
              <a:t> </a:t>
            </a:r>
            <a:r>
              <a:rPr lang="en-US" sz="4000" dirty="0"/>
              <a:t>Ownership</a:t>
            </a:r>
            <a:endParaRPr lang="en-US" dirty="0"/>
          </a:p>
        </p:txBody>
      </p:sp>
      <p:sp>
        <p:nvSpPr>
          <p:cNvPr id="66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495800"/>
          </a:xfrm>
        </p:spPr>
        <p:txBody>
          <a:bodyPr/>
          <a:lstStyle/>
          <a:p>
            <a:r>
              <a:rPr lang="en-US" sz="2800" b="1" dirty="0"/>
              <a:t>franchise</a:t>
            </a:r>
          </a:p>
          <a:p>
            <a:pPr lvl="1"/>
            <a:r>
              <a:rPr lang="en-US" sz="2400" dirty="0"/>
              <a:t>a legal agreement that gives an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individual </a:t>
            </a:r>
            <a:r>
              <a:rPr lang="en-US" sz="2400" dirty="0"/>
              <a:t>the right to market a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company’s </a:t>
            </a:r>
            <a:r>
              <a:rPr lang="en-US" sz="2400" dirty="0"/>
              <a:t>products or services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 </a:t>
            </a:r>
            <a:r>
              <a:rPr lang="en-US" sz="2400" dirty="0"/>
              <a:t>a particular </a:t>
            </a:r>
            <a:r>
              <a:rPr lang="en-US" sz="2400" dirty="0" smtClean="0"/>
              <a:t>area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endParaRPr lang="en-US" sz="2000" dirty="0"/>
          </a:p>
          <a:p>
            <a:r>
              <a:rPr lang="en-US" sz="2800" i="1" u="sng" dirty="0"/>
              <a:t>franchisee</a:t>
            </a:r>
          </a:p>
          <a:p>
            <a:pPr lvl="1"/>
            <a:r>
              <a:rPr lang="en-US" sz="2400" dirty="0"/>
              <a:t>the person who purchases a franchise</a:t>
            </a:r>
          </a:p>
          <a:p>
            <a:r>
              <a:rPr lang="en-US" sz="2800" i="1" u="sng" dirty="0"/>
              <a:t>franchisor</a:t>
            </a:r>
          </a:p>
          <a:p>
            <a:pPr lvl="1"/>
            <a:r>
              <a:rPr lang="en-US" sz="2400" dirty="0"/>
              <a:t>the company that offers the franchise for purchase</a:t>
            </a:r>
          </a:p>
        </p:txBody>
      </p:sp>
      <p:pic>
        <p:nvPicPr>
          <p:cNvPr id="74754" name="Picture 2" descr="http://www.fortmanlaw.com/images/14659534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28600"/>
            <a:ext cx="3886200" cy="4495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914D324-7F99-4989-B27E-D206C2F455D9}" type="slidenum">
              <a:rPr lang="en-US"/>
              <a:pPr/>
              <a:t>12</a:t>
            </a:fld>
            <a:endParaRPr lang="en-US"/>
          </a:p>
        </p:txBody>
      </p:sp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Operating Costs of a Franchise</a:t>
            </a:r>
          </a:p>
        </p:txBody>
      </p:sp>
      <p:sp>
        <p:nvSpPr>
          <p:cNvPr id="66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001000" cy="3962400"/>
          </a:xfrm>
        </p:spPr>
        <p:txBody>
          <a:bodyPr/>
          <a:lstStyle/>
          <a:p>
            <a:r>
              <a:rPr lang="en-US" b="1" dirty="0"/>
              <a:t>initial franchise fee</a:t>
            </a:r>
          </a:p>
          <a:p>
            <a:pPr lvl="1"/>
            <a:r>
              <a:rPr lang="en-US" dirty="0"/>
              <a:t>the amount the local franchise owner pays in return for the right to run the </a:t>
            </a:r>
            <a:r>
              <a:rPr lang="en-US" dirty="0" smtClean="0"/>
              <a:t>franchise</a:t>
            </a:r>
            <a:br>
              <a:rPr lang="en-US" dirty="0" smtClean="0"/>
            </a:br>
            <a:endParaRPr lang="en-US" sz="1800" dirty="0"/>
          </a:p>
          <a:p>
            <a:r>
              <a:rPr lang="en-US" b="1" dirty="0"/>
              <a:t>startup costs</a:t>
            </a:r>
          </a:p>
          <a:p>
            <a:pPr lvl="1"/>
            <a:r>
              <a:rPr lang="en-US" dirty="0"/>
              <a:t>the costs associated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running </a:t>
            </a:r>
            <a:r>
              <a:rPr lang="en-US" dirty="0"/>
              <a:t>a </a:t>
            </a:r>
            <a:r>
              <a:rPr lang="en-US" dirty="0" smtClean="0"/>
              <a:t>business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enting, equipment, purchasing </a:t>
            </a:r>
            <a:br>
              <a:rPr lang="en-US" dirty="0" smtClean="0"/>
            </a:br>
            <a:r>
              <a:rPr lang="en-US" dirty="0" smtClean="0"/>
              <a:t>inventory</a:t>
            </a:r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7.1</a:t>
            </a:r>
            <a:endParaRPr lang="en-US" sz="1500" b="1" dirty="0"/>
          </a:p>
        </p:txBody>
      </p:sp>
      <p:pic>
        <p:nvPicPr>
          <p:cNvPr id="73730" name="Picture 2" descr="http://www.newfranchisemall.com/Portals/85285/images/franchise%2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586726"/>
            <a:ext cx="2514600" cy="32712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E4FD1B4-0C29-4638-8B49-FA180E1836BD}" type="slidenum">
              <a:rPr lang="en-US"/>
              <a:pPr/>
              <a:t>13</a:t>
            </a:fld>
            <a:endParaRPr lang="en-US"/>
          </a:p>
        </p:txBody>
      </p:sp>
      <p:sp>
        <p:nvSpPr>
          <p:cNvPr id="66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153400" cy="3276600"/>
          </a:xfrm>
        </p:spPr>
        <p:txBody>
          <a:bodyPr/>
          <a:lstStyle/>
          <a:p>
            <a:pPr lvl="1"/>
            <a:r>
              <a:rPr lang="en-US" dirty="0"/>
              <a:t>weekly or monthly payments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made </a:t>
            </a:r>
            <a:r>
              <a:rPr lang="en-US" dirty="0"/>
              <a:t>by the local owner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franchise </a:t>
            </a:r>
            <a:r>
              <a:rPr lang="en-US" dirty="0" smtClean="0"/>
              <a:t>company</a:t>
            </a:r>
          </a:p>
          <a:p>
            <a:pPr lvl="2"/>
            <a:r>
              <a:rPr lang="en-US" dirty="0" smtClean="0"/>
              <a:t>% of franchise’s income</a:t>
            </a:r>
            <a:br>
              <a:rPr lang="en-US" dirty="0" smtClean="0"/>
            </a:br>
            <a:endParaRPr lang="en-US" dirty="0"/>
          </a:p>
          <a:p>
            <a:r>
              <a:rPr lang="en-US" b="1" dirty="0"/>
              <a:t>advertising fees</a:t>
            </a:r>
          </a:p>
          <a:p>
            <a:pPr lvl="1"/>
            <a:r>
              <a:rPr lang="en-US" dirty="0"/>
              <a:t>paid to the franchise company to support television, magazine, or other advertising of the franchise as a </a:t>
            </a:r>
            <a:r>
              <a:rPr lang="en-US" dirty="0" smtClean="0"/>
              <a:t>whole</a:t>
            </a:r>
          </a:p>
        </p:txBody>
      </p:sp>
      <p:sp>
        <p:nvSpPr>
          <p:cNvPr id="663555" name="Rectangle 3"/>
          <p:cNvSpPr>
            <a:spLocks noChangeArrowheads="1"/>
          </p:cNvSpPr>
          <p:nvPr/>
        </p:nvSpPr>
        <p:spPr bwMode="auto">
          <a:xfrm>
            <a:off x="609600" y="1143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b="1">
                <a:latin typeface="Arial" charset="0"/>
              </a:rPr>
              <a:t>royalty fees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7.1</a:t>
            </a:r>
            <a:endParaRPr lang="en-US" sz="1500" b="1" dirty="0"/>
          </a:p>
        </p:txBody>
      </p:sp>
      <p:pic>
        <p:nvPicPr>
          <p:cNvPr id="72706" name="Picture 2" descr="http://www.expressfranchising.com/user_files/images/500rank1incategory-201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0"/>
            <a:ext cx="2895599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914400"/>
          </a:xfrm>
        </p:spPr>
        <p:txBody>
          <a:bodyPr/>
          <a:lstStyle/>
          <a:p>
            <a:r>
              <a:rPr lang="en-US" dirty="0" smtClean="0"/>
              <a:t>Jim </a:t>
            </a:r>
            <a:r>
              <a:rPr lang="en-US" dirty="0" err="1" smtClean="0"/>
              <a:t>Saurbrey</a:t>
            </a:r>
            <a:r>
              <a:rPr lang="en-US" dirty="0" smtClean="0"/>
              <a:t> – Subway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458200" cy="4191000"/>
          </a:xfrm>
        </p:spPr>
        <p:txBody>
          <a:bodyPr/>
          <a:lstStyle/>
          <a:p>
            <a:r>
              <a:rPr lang="en-US" sz="2800" dirty="0" smtClean="0"/>
              <a:t>Franchise fee - $12,500</a:t>
            </a:r>
          </a:p>
          <a:p>
            <a:r>
              <a:rPr lang="en-US" sz="2800" dirty="0" smtClean="0"/>
              <a:t>Start-Up Costs - $70,000</a:t>
            </a:r>
          </a:p>
          <a:p>
            <a:pPr lvl="1"/>
            <a:r>
              <a:rPr lang="en-US" sz="2400" dirty="0" smtClean="0"/>
              <a:t>(renting space, legal &amp; </a:t>
            </a:r>
            <a:r>
              <a:rPr lang="en-US" sz="2400" dirty="0"/>
              <a:t>a</a:t>
            </a:r>
            <a:r>
              <a:rPr lang="en-US" sz="2400" dirty="0" smtClean="0"/>
              <a:t>cct services)</a:t>
            </a:r>
            <a:endParaRPr lang="en-US" dirty="0" smtClean="0"/>
          </a:p>
          <a:p>
            <a:pPr lvl="5"/>
            <a:endParaRPr lang="en-US" sz="1200" dirty="0" smtClean="0"/>
          </a:p>
          <a:p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Year - Earned $36,000 (</a:t>
            </a:r>
            <a:r>
              <a:rPr lang="en-US" sz="2400" dirty="0" smtClean="0"/>
              <a:t>Royalty Fee - $2,880)</a:t>
            </a:r>
          </a:p>
          <a:p>
            <a:r>
              <a:rPr lang="en-US" sz="2800" dirty="0" smtClean="0"/>
              <a:t>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Year  Earned $51,000 (</a:t>
            </a:r>
            <a:r>
              <a:rPr lang="en-US" sz="2400" dirty="0" smtClean="0"/>
              <a:t>Royalty Fee - $4,080)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11E80C9-FF02-403C-9FD2-6C22988EB06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1682" name="Picture 2" descr="http://modernfranchises.com/wp-content/uploads/2012/02/subway_franchi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76738"/>
            <a:ext cx="9144000" cy="28812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D73CE18-C6B0-4E26-82CF-7E42A1C60353}" type="slidenum">
              <a:rPr lang="en-US"/>
              <a:pPr/>
              <a:t>15</a:t>
            </a:fld>
            <a:endParaRPr lang="en-US"/>
          </a:p>
        </p:txBody>
      </p:sp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Investigate the Franchise Opportunity</a:t>
            </a:r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3581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The FTC requires franchise sellers to provide detailed disclosure information at least 10 business days before finalizing a purchase</a:t>
            </a:r>
            <a:r>
              <a:rPr lang="en-US" dirty="0" smtClean="0"/>
              <a:t>.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595530D-AD5E-4C73-AC56-3BA56B4C8596}" type="slidenum">
              <a:rPr lang="en-US"/>
              <a:pPr/>
              <a:t>16</a:t>
            </a:fld>
            <a:endParaRPr lang="en-US"/>
          </a:p>
        </p:txBody>
      </p:sp>
      <p:sp>
        <p:nvSpPr>
          <p:cNvPr id="66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153400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The disclosure document should </a:t>
            </a:r>
            <a:br>
              <a:rPr lang="en-US" dirty="0" smtClean="0"/>
            </a:br>
            <a:r>
              <a:rPr lang="en-US" dirty="0" smtClean="0"/>
              <a:t>include the following: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contact information for at least ten previous purchaser who live nearest to you</a:t>
            </a:r>
          </a:p>
          <a:p>
            <a:pPr lvl="1"/>
            <a:r>
              <a:rPr lang="en-US" dirty="0" smtClean="0">
                <a:latin typeface="Arial" charset="0"/>
              </a:rPr>
              <a:t>the </a:t>
            </a:r>
            <a:r>
              <a:rPr lang="en-US" dirty="0">
                <a:latin typeface="Arial" charset="0"/>
              </a:rPr>
              <a:t>fully audited financial records of the seller</a:t>
            </a:r>
          </a:p>
          <a:p>
            <a:pPr lvl="1"/>
            <a:r>
              <a:rPr lang="en-US" dirty="0" smtClean="0"/>
              <a:t>background </a:t>
            </a:r>
            <a:r>
              <a:rPr lang="en-US" dirty="0"/>
              <a:t>and experience of the business’s key executives</a:t>
            </a:r>
          </a:p>
          <a:p>
            <a:pPr lvl="1"/>
            <a:r>
              <a:rPr lang="en-US" dirty="0"/>
              <a:t>cost of starting and maintaining the business</a:t>
            </a:r>
          </a:p>
          <a:p>
            <a:pPr lvl="1"/>
            <a:r>
              <a:rPr lang="en-US" dirty="0"/>
              <a:t>the responsibilities you and the seller will have once you have invested in the opportunity</a:t>
            </a:r>
          </a:p>
        </p:txBody>
      </p:sp>
      <p:sp>
        <p:nvSpPr>
          <p:cNvPr id="665603" name="Rectangle 3"/>
          <p:cNvSpPr>
            <a:spLocks noChangeArrowheads="1"/>
          </p:cNvSpPr>
          <p:nvPr/>
        </p:nvSpPr>
        <p:spPr bwMode="auto">
          <a:xfrm>
            <a:off x="609600" y="1143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8038" lvl="1" indent="-409575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endParaRPr lang="en-US" sz="2800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4606CF7-67BD-46DA-A7D9-870B8C80FD8A}" type="slidenum">
              <a:rPr lang="en-US"/>
              <a:pPr/>
              <a:t>17</a:t>
            </a:fld>
            <a:endParaRPr lang="en-US"/>
          </a:p>
        </p:txBody>
      </p:sp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dirty="0"/>
              <a:t>Evaluate a </a:t>
            </a:r>
            <a:r>
              <a:rPr lang="en-US" dirty="0" smtClean="0"/>
              <a:t>Franchise       </a:t>
            </a:r>
            <a:r>
              <a:rPr lang="en-US" sz="2000" dirty="0" smtClean="0"/>
              <a:t>(1 of 3)</a:t>
            </a:r>
            <a:endParaRPr lang="en-US" dirty="0"/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572000"/>
          </a:xfrm>
        </p:spPr>
        <p:txBody>
          <a:bodyPr/>
          <a:lstStyle/>
          <a:p>
            <a:r>
              <a:rPr lang="en-US" dirty="0"/>
              <a:t>Study the disclosure document and proposed contract carefully.</a:t>
            </a:r>
          </a:p>
          <a:p>
            <a:pPr lvl="1"/>
            <a:r>
              <a:rPr lang="en-US" dirty="0"/>
              <a:t>All costs and royalty fees should be provided.</a:t>
            </a:r>
          </a:p>
          <a:p>
            <a:r>
              <a:rPr lang="en-US" dirty="0"/>
              <a:t>Interview current owners.</a:t>
            </a:r>
          </a:p>
          <a:p>
            <a:pPr lvl="1"/>
            <a:r>
              <a:rPr lang="en-US" dirty="0" smtClean="0"/>
              <a:t>Beware of </a:t>
            </a:r>
            <a:r>
              <a:rPr lang="en-US" i="1" u="sng" dirty="0" smtClean="0"/>
              <a:t>Shills</a:t>
            </a:r>
            <a:r>
              <a:rPr lang="en-US" dirty="0" smtClean="0"/>
              <a:t> - business </a:t>
            </a:r>
            <a:r>
              <a:rPr lang="en-US" dirty="0"/>
              <a:t>references who are paid to give favorable </a:t>
            </a:r>
            <a:r>
              <a:rPr lang="en-US" dirty="0" smtClean="0"/>
              <a:t>reports</a:t>
            </a:r>
          </a:p>
          <a:p>
            <a:r>
              <a:rPr lang="en-US" dirty="0" smtClean="0">
                <a:latin typeface="Arial" charset="0"/>
              </a:rPr>
              <a:t>Research the franchisor’s history and profitability.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178F8E3-C6AE-478B-A84A-DD117418C012}" type="slidenum">
              <a:rPr lang="en-US"/>
              <a:pPr/>
              <a:t>18</a:t>
            </a:fld>
            <a:endParaRPr lang="en-US"/>
          </a:p>
        </p:txBody>
      </p:sp>
      <p:sp>
        <p:nvSpPr>
          <p:cNvPr id="66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153400" cy="5257800"/>
          </a:xfrm>
        </p:spPr>
        <p:txBody>
          <a:bodyPr/>
          <a:lstStyle/>
          <a:p>
            <a:r>
              <a:rPr lang="en-US" dirty="0"/>
              <a:t>Investigate claims about your potential earnings.</a:t>
            </a:r>
          </a:p>
          <a:p>
            <a:pPr lvl="1"/>
            <a:r>
              <a:rPr lang="en-US" dirty="0"/>
              <a:t>Does projected local demand match potential earnings?</a:t>
            </a:r>
          </a:p>
          <a:p>
            <a:r>
              <a:rPr lang="en-US" dirty="0"/>
              <a:t>Have the seller provide, in writing, the number and percentage of owners who have done as well as they claim you will</a:t>
            </a:r>
            <a:r>
              <a:rPr lang="en-US" dirty="0" smtClean="0"/>
              <a:t>.</a:t>
            </a:r>
          </a:p>
          <a:p>
            <a:r>
              <a:rPr lang="en-US" dirty="0" smtClean="0">
                <a:latin typeface="Arial" charset="0"/>
              </a:rPr>
              <a:t>Listen carefully to sales presentations.</a:t>
            </a:r>
          </a:p>
          <a:p>
            <a:pPr lvl="1"/>
            <a:r>
              <a:rPr lang="en-US" dirty="0" smtClean="0"/>
              <a:t>Do not sign up immediately.</a:t>
            </a:r>
          </a:p>
          <a:p>
            <a:pPr lvl="1"/>
            <a:r>
              <a:rPr lang="en-US" dirty="0" smtClean="0"/>
              <a:t>Do not fall for a promise of easy money.</a:t>
            </a:r>
          </a:p>
          <a:p>
            <a:endParaRPr lang="en-US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3D0BCB6-293A-46AD-8651-84C62B1504A5}" type="slidenum">
              <a:rPr lang="en-US"/>
              <a:pPr/>
              <a:t>19</a:t>
            </a:fld>
            <a:endParaRPr lang="en-US"/>
          </a:p>
        </p:txBody>
      </p:sp>
      <p:sp>
        <p:nvSpPr>
          <p:cNvPr id="66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609600"/>
            <a:ext cx="8153400" cy="4876800"/>
          </a:xfrm>
        </p:spPr>
        <p:txBody>
          <a:bodyPr/>
          <a:lstStyle/>
          <a:p>
            <a:r>
              <a:rPr lang="en-US" dirty="0" smtClean="0"/>
              <a:t>Shop around.</a:t>
            </a:r>
          </a:p>
          <a:p>
            <a:pPr lvl="1"/>
            <a:r>
              <a:rPr lang="en-US" dirty="0" smtClean="0"/>
              <a:t>Compare services offered by similar franchisors.</a:t>
            </a:r>
          </a:p>
          <a:p>
            <a:r>
              <a:rPr lang="en-US" dirty="0" smtClean="0">
                <a:latin typeface="Arial" charset="0"/>
              </a:rPr>
              <a:t>Get </a:t>
            </a:r>
            <a:r>
              <a:rPr lang="en-US" dirty="0">
                <a:latin typeface="Arial" charset="0"/>
              </a:rPr>
              <a:t>the seller’s promises in writing.</a:t>
            </a:r>
          </a:p>
          <a:p>
            <a:r>
              <a:rPr lang="en-US" dirty="0" smtClean="0"/>
              <a:t>Determine </a:t>
            </a:r>
            <a:r>
              <a:rPr lang="en-US" dirty="0"/>
              <a:t>what will happen if you want to cancel the franchise agreement.</a:t>
            </a:r>
          </a:p>
          <a:p>
            <a:r>
              <a:rPr lang="en-US" dirty="0"/>
              <a:t>Ask for advice from professionals.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669699" name="Rectangle 3"/>
          <p:cNvSpPr>
            <a:spLocks noChangeArrowheads="1"/>
          </p:cNvSpPr>
          <p:nvPr/>
        </p:nvSpPr>
        <p:spPr bwMode="auto">
          <a:xfrm>
            <a:off x="609600" y="10668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11C9D3D-E12F-41B3-A24B-85AA09FA24AB}" type="slidenum">
              <a:rPr lang="en-US"/>
              <a:pPr/>
              <a:t>2</a:t>
            </a:fld>
            <a:endParaRPr lang="en-US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r>
              <a:rPr lang="en-US">
                <a:solidFill>
                  <a:srgbClr val="057A41"/>
                </a:solidFill>
              </a:rPr>
              <a:t>Ideas in Action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By recognizing an unmet need in the marketplace, Tina Wells was able to establish a business that helped companies connect better with teens.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Tina reinvests profits into her company to help the company remain strong.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Tina is a regular speaker at various professional meetings.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600" b="1"/>
              <a:t>Capitalize on Youth Marketing 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B9D55CA-A63D-4D49-ACC5-6D0DD6DDF972}" type="slidenum">
              <a:rPr lang="en-US"/>
              <a:pPr/>
              <a:t>20</a:t>
            </a:fld>
            <a:endParaRPr lang="en-US"/>
          </a:p>
        </p:txBody>
      </p:sp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Advantages of Owning a Franchise</a:t>
            </a:r>
          </a:p>
        </p:txBody>
      </p:sp>
      <p:sp>
        <p:nvSpPr>
          <p:cNvPr id="67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An entrepreneur is provided with an established product or service.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Franchisors offer management, technical, and other assistance.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Equipment and supplies can be less expensive.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guarantee of consistency attracts customers.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A062463-A62F-4D81-BC0D-3AE100D62DB6}" type="slidenum">
              <a:rPr lang="en-US"/>
              <a:pPr/>
              <a:t>21</a:t>
            </a:fld>
            <a:endParaRPr lang="en-US"/>
          </a:p>
        </p:txBody>
      </p:sp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Disadvantages of Owning a Franchise</a:t>
            </a:r>
          </a:p>
        </p:txBody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/>
              <a:t>Franchise fees can be costly and cut down on profits.</a:t>
            </a:r>
          </a:p>
          <a:p>
            <a:r>
              <a:rPr lang="en-US" sz="2800" dirty="0"/>
              <a:t>Owners of franchises have less freedom to make decisions than other entrepreneurs</a:t>
            </a:r>
            <a:r>
              <a:rPr lang="en-US" sz="2800" dirty="0" smtClean="0"/>
              <a:t>.</a:t>
            </a:r>
          </a:p>
          <a:p>
            <a:r>
              <a:rPr lang="en-US" sz="2800" dirty="0" smtClean="0">
                <a:latin typeface="Arial" charset="0"/>
              </a:rPr>
              <a:t>Franchisees are dependent on the performance of other franchises in the chain.</a:t>
            </a:r>
          </a:p>
          <a:p>
            <a:r>
              <a:rPr lang="en-US" sz="2800" dirty="0" smtClean="0"/>
              <a:t>The franchisor can terminate the franchise agreement.</a:t>
            </a:r>
          </a:p>
          <a:p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C03BB18-F02F-4B67-B903-9A87AAD3BEB1}" type="slidenum">
              <a:rPr lang="en-US"/>
              <a:pPr/>
              <a:t>22</a:t>
            </a:fld>
            <a:endParaRPr lang="en-US"/>
          </a:p>
        </p:txBody>
      </p:sp>
      <p:pic>
        <p:nvPicPr>
          <p:cNvPr id="614402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03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40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What should you consider when evaluating a franchise opportunity?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3733800"/>
            <a:ext cx="495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the demand?</a:t>
            </a:r>
          </a:p>
          <a:p>
            <a:r>
              <a:rPr lang="en-US" dirty="0" smtClean="0"/>
              <a:t>What are the costs?</a:t>
            </a:r>
          </a:p>
          <a:p>
            <a:r>
              <a:rPr lang="en-US" dirty="0" smtClean="0"/>
              <a:t>What is the true profit potential?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DC00A6C1-102E-49CF-8A9C-CD19BB5AFE92}" type="slidenum">
              <a:rPr lang="en-US"/>
              <a:pPr/>
              <a:t>23</a:t>
            </a:fld>
            <a:endParaRPr lang="en-US"/>
          </a:p>
        </p:txBody>
      </p:sp>
      <p:sp>
        <p:nvSpPr>
          <p:cNvPr id="67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990600"/>
            <a:ext cx="7772400" cy="1143000"/>
          </a:xfrm>
        </p:spPr>
        <p:txBody>
          <a:bodyPr/>
          <a:lstStyle/>
          <a:p>
            <a:r>
              <a:rPr lang="en-US" dirty="0"/>
              <a:t>Enter a Family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Business</a:t>
            </a:r>
            <a:endParaRPr lang="en-US" dirty="0"/>
          </a:p>
        </p:txBody>
      </p:sp>
      <p:sp>
        <p:nvSpPr>
          <p:cNvPr id="67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667000"/>
            <a:ext cx="8229600" cy="3962400"/>
          </a:xfrm>
        </p:spPr>
        <p:txBody>
          <a:bodyPr/>
          <a:lstStyle/>
          <a:p>
            <a:r>
              <a:rPr lang="en-US" dirty="0"/>
              <a:t>The U.S. economy is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dominated </a:t>
            </a:r>
            <a:r>
              <a:rPr lang="en-US" dirty="0"/>
              <a:t>by family businesses.</a:t>
            </a:r>
          </a:p>
          <a:p>
            <a:pPr lvl="1"/>
            <a:r>
              <a:rPr lang="en-US" dirty="0"/>
              <a:t>Some estimates </a:t>
            </a:r>
            <a:r>
              <a:rPr lang="en-US" dirty="0" smtClean="0"/>
              <a:t>indicate </a:t>
            </a:r>
            <a:r>
              <a:rPr lang="en-US" dirty="0"/>
              <a:t>90% of </a:t>
            </a:r>
            <a:r>
              <a:rPr lang="en-US" dirty="0" smtClean="0"/>
              <a:t>businesses </a:t>
            </a:r>
            <a:r>
              <a:rPr lang="en-US" dirty="0"/>
              <a:t>are family </a:t>
            </a:r>
            <a:r>
              <a:rPr lang="en-US" dirty="0" smtClean="0"/>
              <a:t>owned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Many large companies are still owned by relatives of the company founder.</a:t>
            </a:r>
          </a:p>
        </p:txBody>
      </p:sp>
      <p:pic>
        <p:nvPicPr>
          <p:cNvPr id="62466" name="Picture 2" descr="http://nextgenerationrevolution.files.wordpress.com/2011/10/fbjoke1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-1"/>
            <a:ext cx="3733799" cy="32190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C1D391A-DBBF-4DF0-9A60-E217A1549061}" type="slidenum">
              <a:rPr lang="en-US"/>
              <a:pPr/>
              <a:t>24</a:t>
            </a:fld>
            <a:endParaRPr lang="en-US"/>
          </a:p>
        </p:txBody>
      </p:sp>
      <p:sp>
        <p:nvSpPr>
          <p:cNvPr id="67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82000" cy="1143000"/>
          </a:xfrm>
        </p:spPr>
        <p:txBody>
          <a:bodyPr/>
          <a:lstStyle/>
          <a:p>
            <a:r>
              <a:rPr lang="en-US" sz="4000" u="sng" dirty="0"/>
              <a:t>Advantages</a:t>
            </a:r>
            <a:r>
              <a:rPr lang="en-US" sz="4000" dirty="0"/>
              <a:t> of a Family Business</a:t>
            </a:r>
          </a:p>
        </p:txBody>
      </p:sp>
      <p:sp>
        <p:nvSpPr>
          <p:cNvPr id="67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Benefits of working at a family business include:</a:t>
            </a:r>
          </a:p>
          <a:p>
            <a:pPr lvl="1"/>
            <a:r>
              <a:rPr lang="en-US"/>
              <a:t>pride and a sense of mission</a:t>
            </a:r>
          </a:p>
          <a:p>
            <a:pPr lvl="1"/>
            <a:r>
              <a:rPr lang="en-US"/>
              <a:t>a feeling of continuity from keeping the business in the family for another generation</a:t>
            </a:r>
          </a:p>
          <a:p>
            <a:pPr lvl="1"/>
            <a:r>
              <a:rPr lang="en-US"/>
              <a:t>enjoyment derived from working with relatives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65EAF00-6CD3-4E00-98C0-3F1773909F35}" type="slidenum">
              <a:rPr lang="en-US"/>
              <a:pPr/>
              <a:t>25</a:t>
            </a:fld>
            <a:endParaRPr lang="en-US"/>
          </a:p>
        </p:txBody>
      </p:sp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838200"/>
          </a:xfrm>
        </p:spPr>
        <p:txBody>
          <a:bodyPr/>
          <a:lstStyle/>
          <a:p>
            <a:r>
              <a:rPr lang="en-US" sz="3800" u="sng" dirty="0"/>
              <a:t>Disadvantages</a:t>
            </a:r>
            <a:r>
              <a:rPr lang="en-US" sz="3800" dirty="0"/>
              <a:t> of a Family Business</a:t>
            </a:r>
          </a:p>
        </p:txBody>
      </p:sp>
      <p:sp>
        <p:nvSpPr>
          <p:cNvPr id="67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534400" cy="4495800"/>
          </a:xfrm>
        </p:spPr>
        <p:txBody>
          <a:bodyPr/>
          <a:lstStyle/>
          <a:p>
            <a:pPr>
              <a:spcBef>
                <a:spcPts val="772"/>
              </a:spcBef>
            </a:pPr>
            <a:r>
              <a:rPr lang="en-US" sz="2800" dirty="0"/>
              <a:t>Challenges of working in a family </a:t>
            </a:r>
            <a:r>
              <a:rPr lang="en-US" sz="2800" dirty="0" smtClean="0"/>
              <a:t>business:</a:t>
            </a:r>
            <a:endParaRPr lang="en-US" sz="2800" dirty="0"/>
          </a:p>
          <a:p>
            <a:pPr lvl="1">
              <a:spcBef>
                <a:spcPts val="772"/>
              </a:spcBef>
            </a:pPr>
            <a:r>
              <a:rPr lang="en-US" sz="2400" dirty="0"/>
              <a:t>family members, regardless of their ability, often hold senior management positions</a:t>
            </a:r>
          </a:p>
          <a:p>
            <a:pPr lvl="2">
              <a:spcBef>
                <a:spcPts val="772"/>
              </a:spcBef>
            </a:pPr>
            <a:r>
              <a:rPr lang="en-US" sz="2000" dirty="0"/>
              <a:t>poor business decisions can be made</a:t>
            </a:r>
          </a:p>
          <a:p>
            <a:pPr lvl="2">
              <a:spcBef>
                <a:spcPts val="772"/>
              </a:spcBef>
            </a:pPr>
            <a:r>
              <a:rPr lang="en-US" sz="2000" dirty="0"/>
              <a:t>it is difficult to retain non-family </a:t>
            </a:r>
            <a:r>
              <a:rPr lang="en-US" sz="2000" dirty="0" smtClean="0"/>
              <a:t>employees</a:t>
            </a:r>
          </a:p>
          <a:p>
            <a:pPr lvl="1">
              <a:spcBef>
                <a:spcPts val="772"/>
              </a:spcBef>
            </a:pPr>
            <a:r>
              <a:rPr lang="en-US" sz="2400" dirty="0" smtClean="0">
                <a:latin typeface="Arial" charset="0"/>
              </a:rPr>
              <a:t>Family politics entering into business decision making.</a:t>
            </a:r>
          </a:p>
          <a:p>
            <a:pPr lvl="1">
              <a:spcBef>
                <a:spcPts val="772"/>
              </a:spcBef>
            </a:pPr>
            <a:r>
              <a:rPr lang="en-US" sz="2400" dirty="0" smtClean="0"/>
              <a:t>Business and private life often affect each other.</a:t>
            </a:r>
          </a:p>
          <a:p>
            <a:pPr lvl="1">
              <a:spcBef>
                <a:spcPts val="772"/>
              </a:spcBef>
            </a:pPr>
            <a:r>
              <a:rPr lang="en-US" sz="2400" dirty="0" smtClean="0"/>
              <a:t>Independent decision making is curtailed.</a:t>
            </a:r>
          </a:p>
          <a:p>
            <a:pPr lvl="1">
              <a:spcBef>
                <a:spcPts val="772"/>
              </a:spcBef>
            </a:pPr>
            <a:r>
              <a:rPr lang="en-US" sz="2400" dirty="0" smtClean="0"/>
              <a:t>Determine what to do with the business when there is not a family member available to run it.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D5D6450-0A18-4E17-A389-D2550F9AA388}" type="slidenum">
              <a:rPr lang="en-US"/>
              <a:pPr/>
              <a:t>26</a:t>
            </a:fld>
            <a:endParaRPr lang="en-US"/>
          </a:p>
        </p:txBody>
      </p:sp>
      <p:pic>
        <p:nvPicPr>
          <p:cNvPr id="61645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45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452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What are some of the advantages and disadvantages of entering a family business?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3657600"/>
            <a:ext cx="754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Advantages:</a:t>
            </a:r>
            <a:r>
              <a:rPr lang="en-US" sz="2000" b="1" dirty="0" smtClean="0"/>
              <a:t>	</a:t>
            </a:r>
            <a:r>
              <a:rPr lang="en-US" sz="2000" dirty="0" smtClean="0"/>
              <a:t>Pride &amp; sense of mission</a:t>
            </a:r>
          </a:p>
          <a:p>
            <a:r>
              <a:rPr lang="en-US" sz="2000" dirty="0" smtClean="0"/>
              <a:t>		Enjoyment of working with relatives</a:t>
            </a:r>
          </a:p>
          <a:p>
            <a:r>
              <a:rPr lang="en-US" sz="2000" dirty="0" smtClean="0"/>
              <a:t>		Benefiting those you care about</a:t>
            </a:r>
          </a:p>
          <a:p>
            <a:endParaRPr lang="en-US" sz="2000" dirty="0"/>
          </a:p>
          <a:p>
            <a:r>
              <a:rPr lang="en-US" sz="2000" b="1" u="sng" dirty="0" smtClean="0"/>
              <a:t>Disadvantages:</a:t>
            </a:r>
            <a:r>
              <a:rPr lang="en-US" sz="2000" b="1" dirty="0" smtClean="0"/>
              <a:t>	</a:t>
            </a:r>
            <a:r>
              <a:rPr lang="en-US" sz="2000" dirty="0" smtClean="0"/>
              <a:t>Managers might be unqualified</a:t>
            </a:r>
          </a:p>
          <a:p>
            <a:r>
              <a:rPr lang="en-US" sz="2000" dirty="0" smtClean="0"/>
              <a:t>		Difficulty keeping good employees</a:t>
            </a:r>
          </a:p>
          <a:p>
            <a:r>
              <a:rPr lang="en-US" sz="2000" dirty="0" smtClean="0"/>
              <a:t>		Business issues may affect family life &amp; vise versa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55F5C39-D57A-414A-89C2-8D6253798BA1}" type="slidenum">
              <a:rPr lang="en-US"/>
              <a:pPr/>
              <a:t>27</a:t>
            </a:fld>
            <a:endParaRPr lang="en-US"/>
          </a:p>
        </p:txBody>
      </p:sp>
      <p:sp>
        <p:nvSpPr>
          <p:cNvPr id="67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772400" cy="1143000"/>
          </a:xfrm>
        </p:spPr>
        <p:txBody>
          <a:bodyPr/>
          <a:lstStyle/>
          <a:p>
            <a:r>
              <a:rPr lang="en-US" dirty="0"/>
              <a:t>Starting Your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Own </a:t>
            </a:r>
            <a:r>
              <a:rPr lang="en-US" dirty="0"/>
              <a:t>Business</a:t>
            </a:r>
          </a:p>
        </p:txBody>
      </p:sp>
      <p:sp>
        <p:nvSpPr>
          <p:cNvPr id="67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153400" cy="3962400"/>
          </a:xfrm>
        </p:spPr>
        <p:txBody>
          <a:bodyPr/>
          <a:lstStyle/>
          <a:p>
            <a:r>
              <a:rPr lang="en-US" sz="3000" dirty="0"/>
              <a:t>If purchasing a </a:t>
            </a:r>
            <a:r>
              <a:rPr lang="en-US" sz="3000" dirty="0" smtClean="0"/>
              <a:t>franchise</a:t>
            </a:r>
            <a:br>
              <a:rPr lang="en-US" sz="3000" dirty="0" smtClean="0"/>
            </a:br>
            <a:r>
              <a:rPr lang="en-US" sz="3000" dirty="0" smtClean="0"/>
              <a:t>or </a:t>
            </a:r>
            <a:r>
              <a:rPr lang="en-US" sz="3000" dirty="0"/>
              <a:t>joining a family </a:t>
            </a:r>
            <a:r>
              <a:rPr lang="en-US" sz="3000" dirty="0" smtClean="0"/>
              <a:t>business</a:t>
            </a:r>
            <a:br>
              <a:rPr lang="en-US" sz="3000" dirty="0" smtClean="0"/>
            </a:br>
            <a:r>
              <a:rPr lang="en-US" sz="3000" dirty="0" smtClean="0"/>
              <a:t>will </a:t>
            </a:r>
            <a:r>
              <a:rPr lang="en-US" sz="3000" dirty="0"/>
              <a:t>not work for you, 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consider </a:t>
            </a:r>
            <a:r>
              <a:rPr lang="en-US" sz="3000" dirty="0"/>
              <a:t>starting your </a:t>
            </a: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sz="3000" dirty="0" smtClean="0"/>
              <a:t>own </a:t>
            </a:r>
            <a:r>
              <a:rPr lang="en-US" sz="3000" dirty="0"/>
              <a:t>business.</a:t>
            </a:r>
          </a:p>
        </p:txBody>
      </p:sp>
      <p:pic>
        <p:nvPicPr>
          <p:cNvPr id="57346" name="Picture 2" descr="http://www.notcot.com/images/entrepreneur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602" y="685800"/>
            <a:ext cx="3748398" cy="5029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1D999B4-5363-4DE9-BD6D-0B0800DD60C5}" type="slidenum">
              <a:rPr lang="en-US"/>
              <a:pPr/>
              <a:t>28</a:t>
            </a:fld>
            <a:endParaRPr lang="en-US"/>
          </a:p>
        </p:txBody>
      </p:sp>
      <p:sp>
        <p:nvSpPr>
          <p:cNvPr id="67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/>
              <a:t>Advantages</a:t>
            </a:r>
            <a:r>
              <a:rPr lang="en-US" sz="4000" dirty="0"/>
              <a:t> of Starting Your Own Business</a:t>
            </a:r>
          </a:p>
        </p:txBody>
      </p:sp>
      <p:sp>
        <p:nvSpPr>
          <p:cNvPr id="67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534400" cy="3962400"/>
          </a:xfrm>
        </p:spPr>
        <p:txBody>
          <a:bodyPr/>
          <a:lstStyle/>
          <a:p>
            <a:r>
              <a:rPr lang="en-US" dirty="0"/>
              <a:t>Independent business owners enjoy:</a:t>
            </a:r>
          </a:p>
          <a:p>
            <a:pPr lvl="1"/>
            <a:r>
              <a:rPr lang="en-US" dirty="0"/>
              <a:t>complete autonomy over all business decisions</a:t>
            </a:r>
          </a:p>
          <a:p>
            <a:pPr lvl="1"/>
            <a:r>
              <a:rPr lang="en-US" dirty="0"/>
              <a:t>the ability to create their own destiny</a:t>
            </a:r>
          </a:p>
          <a:p>
            <a:pPr lvl="1"/>
            <a:r>
              <a:rPr lang="en-US" dirty="0"/>
              <a:t>the challenge of creating something brand new</a:t>
            </a:r>
          </a:p>
          <a:p>
            <a:pPr lvl="1"/>
            <a:r>
              <a:rPr lang="en-US" dirty="0"/>
              <a:t>feeling triumphant when </a:t>
            </a:r>
            <a:r>
              <a:rPr lang="en-US" dirty="0" smtClean="0"/>
              <a:t>business </a:t>
            </a:r>
            <a:r>
              <a:rPr lang="en-US" dirty="0"/>
              <a:t>turns a profit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7377BCE-F670-464B-9F16-44B3612BB749}" type="slidenum">
              <a:rPr lang="en-US"/>
              <a:pPr/>
              <a:t>29</a:t>
            </a:fld>
            <a:endParaRPr lang="en-US"/>
          </a:p>
        </p:txBody>
      </p:sp>
      <p:sp>
        <p:nvSpPr>
          <p:cNvPr id="67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/>
              <a:t>Disadvantages</a:t>
            </a:r>
            <a:r>
              <a:rPr lang="en-US" sz="4000" dirty="0"/>
              <a:t> to Starting Your Own Business</a:t>
            </a:r>
          </a:p>
        </p:txBody>
      </p:sp>
      <p:sp>
        <p:nvSpPr>
          <p:cNvPr id="67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Risks to consider when starting your own business include:</a:t>
            </a:r>
          </a:p>
          <a:p>
            <a:pPr lvl="1"/>
            <a:r>
              <a:rPr lang="en-US"/>
              <a:t>product demand is uncertain</a:t>
            </a:r>
          </a:p>
          <a:p>
            <a:pPr lvl="1"/>
            <a:r>
              <a:rPr lang="en-US"/>
              <a:t>all decisions are made independently</a:t>
            </a:r>
          </a:p>
          <a:p>
            <a:pPr lvl="2"/>
            <a:r>
              <a:rPr lang="en-US"/>
              <a:t>there is no advisory group to guide you or provide you with a business template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8AA71EE-600F-4FE9-A389-EC82B39DAA8B}" type="slidenum">
              <a:rPr lang="en-US"/>
              <a:pPr/>
              <a:t>3</a:t>
            </a:fld>
            <a:endParaRPr lang="en-U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r>
              <a:rPr lang="en-US" sz="2000">
                <a:solidFill>
                  <a:srgbClr val="00664B"/>
                </a:solidFill>
              </a:rPr>
              <a:t>Lesson 7.1</a:t>
            </a:r>
            <a:r>
              <a:rPr lang="en-US" sz="2000">
                <a:solidFill>
                  <a:srgbClr val="00CC00"/>
                </a:solidFill>
              </a:rPr>
              <a:t/>
            </a:r>
            <a:br>
              <a:rPr lang="en-US" sz="2000">
                <a:solidFill>
                  <a:srgbClr val="00CC00"/>
                </a:solidFill>
              </a:rPr>
            </a:br>
            <a:r>
              <a:rPr lang="en-US" sz="4000">
                <a:solidFill>
                  <a:srgbClr val="AF0000"/>
                </a:solidFill>
              </a:rPr>
              <a:t>Decide to Purchase, Join, or Start a Business 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8001000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600" b="1" dirty="0">
                <a:solidFill>
                  <a:srgbClr val="337A41"/>
                </a:solidFill>
              </a:rPr>
              <a:t>Goals</a:t>
            </a:r>
          </a:p>
          <a:p>
            <a:r>
              <a:rPr lang="en-US" sz="2800" dirty="0"/>
              <a:t>Discuss purchasing an existing business.</a:t>
            </a:r>
          </a:p>
          <a:p>
            <a:r>
              <a:rPr lang="en-US" sz="2800" dirty="0"/>
              <a:t>Describe how to evaluate a franchise opportunity</a:t>
            </a:r>
            <a:r>
              <a:rPr lang="en-US" sz="2800" dirty="0" smtClean="0"/>
              <a:t>.</a:t>
            </a:r>
          </a:p>
          <a:p>
            <a:r>
              <a:rPr lang="en-US" sz="2800" dirty="0" smtClean="0">
                <a:latin typeface="Arial" charset="0"/>
              </a:rPr>
              <a:t>List advantages and disadvantages of joining a family business. </a:t>
            </a:r>
          </a:p>
          <a:p>
            <a:r>
              <a:rPr lang="en-US" sz="2800" dirty="0" smtClean="0"/>
              <a:t>Determine whether to start a new business.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1E86CAE-4829-4934-9DA1-0EE5CF8CE134}" type="slidenum">
              <a:rPr lang="en-US"/>
              <a:pPr/>
              <a:t>30</a:t>
            </a:fld>
            <a:endParaRPr lang="en-US"/>
          </a:p>
        </p:txBody>
      </p:sp>
      <p:pic>
        <p:nvPicPr>
          <p:cNvPr id="62873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873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874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Why is it more difficult to start a new business than to take over an existing business or purchase a franchise?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8400" y="3962400"/>
            <a:ext cx="541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risk and uncertainty about demand for your product/service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Many additional decisions to be made with a new business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7D08DC5-EA72-4B9D-82BB-245F4CDD7DB8}" type="slidenum">
              <a:rPr lang="en-US"/>
              <a:pPr/>
              <a:t>31</a:t>
            </a:fld>
            <a:endParaRPr lang="en-US"/>
          </a:p>
        </p:txBody>
      </p:sp>
      <p:sp>
        <p:nvSpPr>
          <p:cNvPr id="617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620000" cy="1295400"/>
          </a:xfrm>
        </p:spPr>
        <p:txBody>
          <a:bodyPr/>
          <a:lstStyle/>
          <a:p>
            <a:r>
              <a:rPr lang="en-US" sz="2000">
                <a:solidFill>
                  <a:srgbClr val="00664B"/>
                </a:solidFill>
              </a:rPr>
              <a:t>Lesson 7.2</a:t>
            </a:r>
            <a:br>
              <a:rPr lang="en-US" sz="2000">
                <a:solidFill>
                  <a:srgbClr val="00664B"/>
                </a:solidFill>
              </a:rPr>
            </a:br>
            <a:r>
              <a:rPr lang="en-US" sz="4000">
                <a:solidFill>
                  <a:srgbClr val="AF0000"/>
                </a:solidFill>
              </a:rPr>
              <a:t>Choose a Legal Form of Business  </a:t>
            </a:r>
            <a:r>
              <a:rPr lang="en-US" sz="400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7772400" cy="36576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3600" b="1" dirty="0">
                <a:solidFill>
                  <a:srgbClr val="337A41"/>
                </a:solidFill>
              </a:rPr>
              <a:t>Goals</a:t>
            </a:r>
          </a:p>
          <a:p>
            <a:pPr>
              <a:lnSpc>
                <a:spcPct val="90000"/>
              </a:lnSpc>
            </a:pPr>
            <a:r>
              <a:rPr lang="en-US" dirty="0"/>
              <a:t>List advantages and disadvantages of a sole proprietorship.</a:t>
            </a:r>
          </a:p>
          <a:p>
            <a:pPr>
              <a:lnSpc>
                <a:spcPct val="90000"/>
              </a:lnSpc>
            </a:pPr>
            <a:r>
              <a:rPr lang="en-US" dirty="0"/>
              <a:t>List advantages and disadvantages of a  partnership.</a:t>
            </a:r>
          </a:p>
          <a:p>
            <a:pPr>
              <a:lnSpc>
                <a:spcPct val="90000"/>
              </a:lnSpc>
            </a:pPr>
            <a:r>
              <a:rPr lang="en-US" dirty="0"/>
              <a:t>List advantages and disadvantages of a  corporation.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AFFE1F0-23AB-49C6-8D6D-C1DB7F3D2CD6}" type="slidenum">
              <a:rPr lang="en-US"/>
              <a:pPr/>
              <a:t>32</a:t>
            </a:fld>
            <a:endParaRPr lang="en-US"/>
          </a:p>
        </p:txBody>
      </p:sp>
      <p:sp>
        <p:nvSpPr>
          <p:cNvPr id="68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 Proprietorship</a:t>
            </a:r>
          </a:p>
        </p:txBody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153400" cy="3962400"/>
          </a:xfrm>
        </p:spPr>
        <p:txBody>
          <a:bodyPr/>
          <a:lstStyle/>
          <a:p>
            <a:r>
              <a:rPr lang="en-US" b="1" dirty="0"/>
              <a:t>sole proprietorship</a:t>
            </a:r>
          </a:p>
          <a:p>
            <a:pPr lvl="1"/>
            <a:r>
              <a:rPr lang="en-US" dirty="0"/>
              <a:t>a business that is owned exclusively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/>
              <a:t>one person 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sz="2400" dirty="0" smtClean="0"/>
              <a:t>Can be small business with few employees</a:t>
            </a:r>
          </a:p>
          <a:p>
            <a:pPr lvl="1"/>
            <a:r>
              <a:rPr lang="en-US" sz="2400" dirty="0" smtClean="0"/>
              <a:t>May be large  business with hundreds of employees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123D4DF-8575-40D7-B112-7B9296F10202}" type="slidenum">
              <a:rPr lang="en-US"/>
              <a:pPr/>
              <a:t>33</a:t>
            </a:fld>
            <a:endParaRPr lang="en-US"/>
          </a:p>
        </p:txBody>
      </p:sp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/>
              <a:t>Advantages</a:t>
            </a:r>
            <a:r>
              <a:rPr lang="en-US" sz="4000" dirty="0"/>
              <a:t> of a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Sole </a:t>
            </a:r>
            <a:r>
              <a:rPr lang="en-US" sz="4000" dirty="0"/>
              <a:t>Proprietorship</a:t>
            </a:r>
          </a:p>
        </p:txBody>
      </p:sp>
      <p:sp>
        <p:nvSpPr>
          <p:cNvPr id="68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minimal government regulation</a:t>
            </a:r>
          </a:p>
          <a:p>
            <a:pPr lvl="1"/>
            <a:r>
              <a:rPr lang="en-US"/>
              <a:t>accurate tax records</a:t>
            </a:r>
          </a:p>
          <a:p>
            <a:pPr lvl="1"/>
            <a:r>
              <a:rPr lang="en-US"/>
              <a:t>certain employment laws</a:t>
            </a:r>
          </a:p>
          <a:p>
            <a:r>
              <a:rPr lang="en-US"/>
              <a:t>Sole proprietorship is the most common form of U.S. business ownership.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F7C89CB-1B2E-4B43-A9CB-A85604853374}" type="slidenum">
              <a:rPr lang="en-US"/>
              <a:pPr/>
              <a:t>34</a:t>
            </a:fld>
            <a:endParaRPr lang="en-US"/>
          </a:p>
        </p:txBody>
      </p:sp>
      <p:sp>
        <p:nvSpPr>
          <p:cNvPr id="68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/>
              <a:t>Disadvantages</a:t>
            </a:r>
            <a:r>
              <a:rPr lang="en-US" sz="4000" dirty="0"/>
              <a:t> of a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Sole </a:t>
            </a:r>
            <a:r>
              <a:rPr lang="en-US" sz="4000" dirty="0"/>
              <a:t>Proprietorship</a:t>
            </a:r>
          </a:p>
        </p:txBody>
      </p:sp>
      <p:sp>
        <p:nvSpPr>
          <p:cNvPr id="68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It can be difficult to raise money for the business.</a:t>
            </a:r>
          </a:p>
          <a:p>
            <a:r>
              <a:rPr lang="en-US"/>
              <a:t>You bear the burden of all the risks.</a:t>
            </a:r>
          </a:p>
          <a:p>
            <a:pPr lvl="1"/>
            <a:r>
              <a:rPr lang="en-US"/>
              <a:t>If the business fails, your personal assets can be jeopardized.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C4D5C91-29CF-448D-87BB-89563A478EA9}" type="slidenum">
              <a:rPr lang="en-US"/>
              <a:pPr/>
              <a:t>35</a:t>
            </a:fld>
            <a:endParaRPr lang="en-US"/>
          </a:p>
        </p:txBody>
      </p:sp>
      <p:pic>
        <p:nvPicPr>
          <p:cNvPr id="63385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385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386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Why are sole proprietorships the most common form of business ownership?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4600" y="3733800"/>
            <a:ext cx="5562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It’s the simplest form of business to create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There is very little government control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7DD203D-9C17-4343-82FC-A33B84384366}" type="slidenum">
              <a:rPr lang="en-US"/>
              <a:pPr/>
              <a:t>36</a:t>
            </a:fld>
            <a:endParaRPr lang="en-US"/>
          </a:p>
        </p:txBody>
      </p:sp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Partnership </a:t>
            </a:r>
          </a:p>
        </p:txBody>
      </p:sp>
      <p:sp>
        <p:nvSpPr>
          <p:cNvPr id="68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8001000" cy="3810000"/>
          </a:xfrm>
        </p:spPr>
        <p:txBody>
          <a:bodyPr/>
          <a:lstStyle/>
          <a:p>
            <a:r>
              <a:rPr lang="en-US" b="1" dirty="0"/>
              <a:t>partnership</a:t>
            </a:r>
          </a:p>
          <a:p>
            <a:pPr lvl="1"/>
            <a:r>
              <a:rPr lang="en-US" dirty="0"/>
              <a:t>a business owned by two or more </a:t>
            </a:r>
            <a:r>
              <a:rPr lang="en-US" dirty="0" smtClean="0"/>
              <a:t>people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Many prefer to go into a business with </a:t>
            </a:r>
            <a:br>
              <a:rPr lang="en-US" dirty="0" smtClean="0"/>
            </a:br>
            <a:r>
              <a:rPr lang="en-US" dirty="0" smtClean="0"/>
              <a:t>1+ partners so that they have someone to share decisions making, management responsibilities &amp; risks involved.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39938" name="Picture 2" descr="http://www.phonebooth.com/blog/wp-content/uploads/2012/10/Keeping-small-business-togeth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26003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3DA0B78-5AFE-4EFB-885A-F062DBE80A09}" type="slidenum">
              <a:rPr lang="en-US"/>
              <a:pPr/>
              <a:t>37</a:t>
            </a:fld>
            <a:endParaRPr lang="en-US"/>
          </a:p>
        </p:txBody>
      </p:sp>
      <p:sp>
        <p:nvSpPr>
          <p:cNvPr id="6359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153400" cy="4419600"/>
          </a:xfrm>
        </p:spPr>
        <p:txBody>
          <a:bodyPr/>
          <a:lstStyle/>
          <a:p>
            <a:r>
              <a:rPr lang="en-US" u="sng" dirty="0" smtClean="0"/>
              <a:t>Advantages</a:t>
            </a:r>
            <a:r>
              <a:rPr lang="en-US" dirty="0" smtClean="0"/>
              <a:t> of a partnership include:</a:t>
            </a:r>
          </a:p>
          <a:p>
            <a:pPr lvl="1"/>
            <a:r>
              <a:rPr lang="en-US" dirty="0" smtClean="0"/>
              <a:t>multiple sources of capital</a:t>
            </a:r>
          </a:p>
          <a:p>
            <a:pPr lvl="1"/>
            <a:r>
              <a:rPr lang="en-US" dirty="0" smtClean="0"/>
              <a:t>risks are spread among partners</a:t>
            </a:r>
          </a:p>
          <a:p>
            <a:pPr lvl="1"/>
            <a:r>
              <a:rPr lang="en-US" dirty="0" smtClean="0"/>
              <a:t>minimal government regulation</a:t>
            </a:r>
          </a:p>
          <a:p>
            <a:endParaRPr lang="en-US" u="sng" dirty="0" smtClean="0">
              <a:latin typeface="Arial" charset="0"/>
            </a:endParaRPr>
          </a:p>
          <a:p>
            <a:r>
              <a:rPr lang="en-US" u="sng" dirty="0" smtClean="0">
                <a:latin typeface="Arial" charset="0"/>
              </a:rPr>
              <a:t>Disadvantages</a:t>
            </a:r>
            <a:r>
              <a:rPr lang="en-US" dirty="0" smtClean="0">
                <a:latin typeface="Arial" charset="0"/>
              </a:rPr>
              <a:t> of a partnership include:</a:t>
            </a:r>
          </a:p>
          <a:p>
            <a:pPr lvl="1"/>
            <a:r>
              <a:rPr lang="en-US" dirty="0" smtClean="0"/>
              <a:t>responsibilities </a:t>
            </a:r>
            <a:r>
              <a:rPr lang="en-US" dirty="0"/>
              <a:t>and profits are shared</a:t>
            </a:r>
          </a:p>
          <a:p>
            <a:pPr lvl="1"/>
            <a:r>
              <a:rPr lang="en-US" dirty="0"/>
              <a:t>can be held liable for errors of partners </a:t>
            </a:r>
          </a:p>
          <a:p>
            <a:endParaRPr lang="en-US" dirty="0"/>
          </a:p>
        </p:txBody>
      </p:sp>
      <p:sp>
        <p:nvSpPr>
          <p:cNvPr id="635907" name="Rectangle 3"/>
          <p:cNvSpPr>
            <a:spLocks noChangeArrowheads="1"/>
          </p:cNvSpPr>
          <p:nvPr/>
        </p:nvSpPr>
        <p:spPr bwMode="auto">
          <a:xfrm>
            <a:off x="762000" y="1143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E66A129-33D1-454D-B9B3-C54F83FC8310}" type="slidenum">
              <a:rPr lang="en-US"/>
              <a:pPr/>
              <a:t>38</a:t>
            </a:fld>
            <a:endParaRPr lang="en-US"/>
          </a:p>
        </p:txBody>
      </p:sp>
      <p:sp>
        <p:nvSpPr>
          <p:cNvPr id="68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914400"/>
            <a:ext cx="8153400" cy="4724400"/>
          </a:xfrm>
        </p:spPr>
        <p:txBody>
          <a:bodyPr/>
          <a:lstStyle/>
          <a:p>
            <a:pPr lvl="1"/>
            <a:r>
              <a:rPr lang="en-US" dirty="0"/>
              <a:t>outline the rights and responsibilities of each of the owners including </a:t>
            </a:r>
          </a:p>
          <a:p>
            <a:pPr lvl="4"/>
            <a:r>
              <a:rPr lang="en-US" dirty="0"/>
              <a:t>business name</a:t>
            </a:r>
          </a:p>
          <a:p>
            <a:pPr lvl="4"/>
            <a:r>
              <a:rPr lang="en-US" dirty="0"/>
              <a:t>names of partners</a:t>
            </a:r>
          </a:p>
          <a:p>
            <a:pPr lvl="4"/>
            <a:r>
              <a:rPr lang="en-US" dirty="0"/>
              <a:t>investment by each partner</a:t>
            </a:r>
          </a:p>
          <a:p>
            <a:pPr lvl="4"/>
            <a:r>
              <a:rPr lang="en-US" dirty="0"/>
              <a:t>delegation of management duties</a:t>
            </a:r>
          </a:p>
          <a:p>
            <a:pPr lvl="4"/>
            <a:r>
              <a:rPr lang="en-US" dirty="0"/>
              <a:t>accounting method used </a:t>
            </a:r>
            <a:endParaRPr lang="en-US" dirty="0" smtClean="0"/>
          </a:p>
          <a:p>
            <a:pPr lvl="4"/>
            <a:r>
              <a:rPr lang="en-US" dirty="0" smtClean="0">
                <a:latin typeface="Arial" charset="0"/>
              </a:rPr>
              <a:t>rights to audit accounting documents </a:t>
            </a:r>
          </a:p>
          <a:p>
            <a:pPr lvl="4"/>
            <a:r>
              <a:rPr lang="en-US" dirty="0" smtClean="0"/>
              <a:t>profit distribution</a:t>
            </a:r>
          </a:p>
          <a:p>
            <a:pPr lvl="4"/>
            <a:r>
              <a:rPr lang="en-US" dirty="0" smtClean="0"/>
              <a:t>salaries</a:t>
            </a:r>
          </a:p>
          <a:p>
            <a:pPr lvl="4"/>
            <a:r>
              <a:rPr lang="en-US" dirty="0" smtClean="0"/>
              <a:t>length of partnership</a:t>
            </a:r>
          </a:p>
          <a:p>
            <a:pPr lvl="4"/>
            <a:r>
              <a:rPr lang="en-US" dirty="0" smtClean="0"/>
              <a:t>conditions under which partnership can be dissolved</a:t>
            </a:r>
          </a:p>
          <a:p>
            <a:pPr lvl="4"/>
            <a:r>
              <a:rPr lang="en-US" dirty="0" smtClean="0"/>
              <a:t>asset distribution upon dissolution of partnership</a:t>
            </a:r>
          </a:p>
        </p:txBody>
      </p:sp>
      <p:sp>
        <p:nvSpPr>
          <p:cNvPr id="687107" name="Rectangle 3"/>
          <p:cNvSpPr>
            <a:spLocks noChangeArrowheads="1"/>
          </p:cNvSpPr>
          <p:nvPr/>
        </p:nvSpPr>
        <p:spPr bwMode="auto">
          <a:xfrm>
            <a:off x="609600" y="2286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dirty="0">
                <a:latin typeface="Arial" charset="0"/>
              </a:rPr>
              <a:t>Partnership Agreements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269FB448-DA5A-408C-BF0D-893A50735940}" type="slidenum">
              <a:rPr lang="en-US"/>
              <a:pPr/>
              <a:t>39</a:t>
            </a:fld>
            <a:endParaRPr lang="en-US"/>
          </a:p>
        </p:txBody>
      </p:sp>
      <p:pic>
        <p:nvPicPr>
          <p:cNvPr id="6860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5495" y="21826"/>
            <a:ext cx="5038505" cy="6836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38200" y="1905000"/>
            <a:ext cx="266700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Page </a:t>
            </a:r>
          </a:p>
          <a:p>
            <a:pPr algn="ctr"/>
            <a:r>
              <a:rPr lang="en-US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189</a:t>
            </a:r>
            <a:endParaRPr lang="en-US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FDB41B4-9CA4-42F4-B205-B79692B4A8DA}" type="slidenum">
              <a:rPr lang="en-US"/>
              <a:pPr/>
              <a:t>4</a:t>
            </a:fld>
            <a:endParaRPr lang="en-US"/>
          </a:p>
        </p:txBody>
      </p:sp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Purchase an Existing Business</a:t>
            </a:r>
          </a:p>
        </p:txBody>
      </p:sp>
      <p:sp>
        <p:nvSpPr>
          <p:cNvPr id="65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Owners sell businesses for a variety of reasons including:</a:t>
            </a:r>
          </a:p>
          <a:p>
            <a:pPr lvl="1"/>
            <a:r>
              <a:rPr lang="en-US"/>
              <a:t>insufficient profits</a:t>
            </a:r>
          </a:p>
          <a:p>
            <a:pPr lvl="1"/>
            <a:r>
              <a:rPr lang="en-US"/>
              <a:t>new competition</a:t>
            </a:r>
          </a:p>
          <a:p>
            <a:pPr lvl="1"/>
            <a:r>
              <a:rPr lang="en-US"/>
              <a:t>retirement</a:t>
            </a:r>
          </a:p>
          <a:p>
            <a:pPr lvl="1"/>
            <a:r>
              <a:rPr lang="en-US"/>
              <a:t>dispute among partners</a:t>
            </a:r>
          </a:p>
          <a:p>
            <a:pPr lvl="1"/>
            <a:r>
              <a:rPr lang="en-US"/>
              <a:t>illness of a partner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1760439-65D9-46FD-B146-2B43B0B21E66}" type="slidenum">
              <a:rPr lang="en-US"/>
              <a:pPr/>
              <a:t>40</a:t>
            </a:fld>
            <a:endParaRPr lang="en-US"/>
          </a:p>
        </p:txBody>
      </p:sp>
      <p:pic>
        <p:nvPicPr>
          <p:cNvPr id="62157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157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1572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CC00CC"/>
                </a:solidFill>
                <a:latin typeface="Arial" charset="0"/>
              </a:rPr>
              <a:t>Name some of the advantages and disadvantages of a partnership.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0" y="373380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Advantages:</a:t>
            </a:r>
            <a:r>
              <a:rPr lang="en-US" sz="2000" b="1" dirty="0" smtClean="0"/>
              <a:t>		</a:t>
            </a:r>
            <a:r>
              <a:rPr lang="en-US" sz="2000" dirty="0" smtClean="0"/>
              <a:t>Shared Management  Responsibilities</a:t>
            </a:r>
          </a:p>
          <a:p>
            <a:r>
              <a:rPr lang="en-US" sz="2000" dirty="0" smtClean="0"/>
              <a:t>			Capital for all partners</a:t>
            </a:r>
          </a:p>
          <a:p>
            <a:r>
              <a:rPr lang="en-US" sz="2000" dirty="0" smtClean="0"/>
              <a:t>			Little Regulation</a:t>
            </a:r>
          </a:p>
          <a:p>
            <a:endParaRPr lang="en-US" sz="2000" dirty="0"/>
          </a:p>
          <a:p>
            <a:r>
              <a:rPr lang="en-US" sz="2000" b="1" u="sng" dirty="0" smtClean="0"/>
              <a:t>Disadvantages:</a:t>
            </a:r>
            <a:r>
              <a:rPr lang="en-US" sz="2000" b="1" dirty="0" smtClean="0"/>
              <a:t>		</a:t>
            </a:r>
            <a:r>
              <a:rPr lang="en-US" sz="2000" dirty="0" smtClean="0"/>
              <a:t>Loss of Independence </a:t>
            </a:r>
          </a:p>
          <a:p>
            <a:r>
              <a:rPr lang="en-US" sz="2000" dirty="0" smtClean="0"/>
              <a:t>			Liability for the errors of partners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46045DE-3E43-4381-97D3-2D411F32EFA7}" type="slidenum">
              <a:rPr lang="en-US"/>
              <a:pPr/>
              <a:t>41</a:t>
            </a:fld>
            <a:endParaRPr lang="en-US"/>
          </a:p>
        </p:txBody>
      </p:sp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r>
              <a:rPr lang="en-US" dirty="0"/>
              <a:t>Corporation 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77200" cy="4191000"/>
          </a:xfrm>
        </p:spPr>
        <p:txBody>
          <a:bodyPr/>
          <a:lstStyle/>
          <a:p>
            <a:r>
              <a:rPr lang="en-US" b="1" dirty="0"/>
              <a:t>corporation</a:t>
            </a:r>
          </a:p>
          <a:p>
            <a:pPr lvl="1"/>
            <a:r>
              <a:rPr lang="en-US" dirty="0"/>
              <a:t>a business that has the legal rights of a person but is independent of its owners</a:t>
            </a:r>
          </a:p>
          <a:p>
            <a:r>
              <a:rPr lang="en-US" b="1" dirty="0"/>
              <a:t>share of stock</a:t>
            </a:r>
          </a:p>
          <a:p>
            <a:pPr lvl="1"/>
            <a:r>
              <a:rPr lang="en-US" dirty="0"/>
              <a:t>a unit of ownership in a </a:t>
            </a:r>
            <a:r>
              <a:rPr lang="en-US" dirty="0" smtClean="0"/>
              <a:t>corporation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The individual or group that owns most shares maintains control of the company.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9665BFD-6D31-4DF3-B873-C6A619E4A11A}" type="slidenum">
              <a:rPr lang="en-US"/>
              <a:pPr/>
              <a:t>42</a:t>
            </a:fld>
            <a:endParaRPr lang="en-US"/>
          </a:p>
        </p:txBody>
      </p:sp>
      <p:sp>
        <p:nvSpPr>
          <p:cNvPr id="69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304800"/>
            <a:ext cx="87630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>
                <a:latin typeface="Arial" charset="0"/>
              </a:rPr>
              <a:t>board of directors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dirty="0"/>
              <a:t>group of people who meet several times a year to make important decisions affecting the company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 addition to strategic decisions, they also determine dividend </a:t>
            </a:r>
            <a:r>
              <a:rPr lang="en-US" dirty="0" smtClean="0"/>
              <a:t>payments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b="1" dirty="0"/>
              <a:t>dividends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distributions of corporate profits to </a:t>
            </a:r>
            <a:r>
              <a:rPr lang="en-US" dirty="0" smtClean="0"/>
              <a:t>shareholders</a:t>
            </a:r>
            <a:br>
              <a:rPr lang="en-US" dirty="0" smtClean="0"/>
            </a:b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The board of directors is not involved in the daily management of the company.</a:t>
            </a:r>
          </a:p>
        </p:txBody>
      </p:sp>
      <p:sp>
        <p:nvSpPr>
          <p:cNvPr id="690179" name="Rectangle 3"/>
          <p:cNvSpPr>
            <a:spLocks noChangeArrowheads="1"/>
          </p:cNvSpPr>
          <p:nvPr/>
        </p:nvSpPr>
        <p:spPr bwMode="auto">
          <a:xfrm>
            <a:off x="609600" y="838200"/>
            <a:ext cx="800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b="1" dirty="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15936E0-E2DE-41D1-A5B9-A216CC9BDF88}" type="slidenum">
              <a:rPr lang="en-US"/>
              <a:pPr/>
              <a:t>43</a:t>
            </a:fld>
            <a:endParaRPr lang="en-US"/>
          </a:p>
        </p:txBody>
      </p:sp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077200" cy="762000"/>
          </a:xfrm>
        </p:spPr>
        <p:txBody>
          <a:bodyPr/>
          <a:lstStyle/>
          <a:p>
            <a:r>
              <a:rPr lang="en-US" sz="4000" u="sng" dirty="0"/>
              <a:t>Disadvantages</a:t>
            </a:r>
            <a:r>
              <a:rPr lang="en-US" sz="4000" dirty="0"/>
              <a:t> of a Corporation</a:t>
            </a:r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4495800"/>
          </a:xfrm>
        </p:spPr>
        <p:txBody>
          <a:bodyPr/>
          <a:lstStyle/>
          <a:p>
            <a:r>
              <a:rPr lang="en-US" dirty="0" smtClean="0"/>
              <a:t>Disadvantages </a:t>
            </a:r>
            <a:r>
              <a:rPr lang="en-US" dirty="0"/>
              <a:t>of a corporation include:</a:t>
            </a:r>
          </a:p>
          <a:p>
            <a:pPr lvl="1"/>
            <a:r>
              <a:rPr lang="en-US" dirty="0"/>
              <a:t>A </a:t>
            </a:r>
            <a:r>
              <a:rPr lang="en-US" u="sng" dirty="0"/>
              <a:t>lawyer</a:t>
            </a:r>
            <a:r>
              <a:rPr lang="en-US" dirty="0"/>
              <a:t> is required to establish a corporation because a corporation is complex</a:t>
            </a:r>
            <a:r>
              <a:rPr lang="en-US" dirty="0" smtClean="0"/>
              <a:t>. </a:t>
            </a:r>
            <a:r>
              <a:rPr lang="en-US" i="1" dirty="0" smtClean="0"/>
              <a:t>(Costly)</a:t>
            </a:r>
            <a:endParaRPr lang="en-US" i="1" dirty="0"/>
          </a:p>
          <a:p>
            <a:pPr lvl="1"/>
            <a:r>
              <a:rPr lang="en-US" dirty="0" smtClean="0">
                <a:latin typeface="Arial" charset="0"/>
              </a:rPr>
              <a:t>Articles of incorporation need to be well written</a:t>
            </a:r>
          </a:p>
          <a:p>
            <a:pPr lvl="1"/>
            <a:r>
              <a:rPr lang="en-US" dirty="0" smtClean="0"/>
              <a:t>Corporations are subject to more government </a:t>
            </a:r>
            <a:r>
              <a:rPr lang="en-US" u="sng" dirty="0" smtClean="0"/>
              <a:t>regulation</a:t>
            </a:r>
            <a:r>
              <a:rPr lang="en-US" dirty="0" smtClean="0"/>
              <a:t> that other types of businesses.</a:t>
            </a:r>
          </a:p>
          <a:p>
            <a:pPr lvl="1"/>
            <a:r>
              <a:rPr lang="en-US" dirty="0" smtClean="0"/>
              <a:t>Income is </a:t>
            </a:r>
            <a:r>
              <a:rPr lang="en-US" u="sng" dirty="0" smtClean="0"/>
              <a:t>taxed twice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corporate income</a:t>
            </a:r>
          </a:p>
          <a:p>
            <a:pPr lvl="2"/>
            <a:r>
              <a:rPr lang="en-US" dirty="0" smtClean="0"/>
              <a:t>individual income </a:t>
            </a:r>
          </a:p>
          <a:p>
            <a:pPr lvl="2"/>
            <a:endParaRPr lang="en-US" dirty="0"/>
          </a:p>
          <a:p>
            <a:pPr lvl="1">
              <a:buFont typeface="Wingdings" pitchFamily="2" charset="2"/>
              <a:buNone/>
            </a:pP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7.2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32BA0F8-899A-43C0-BC9D-EB31548B2B2D}" type="slidenum">
              <a:rPr lang="en-US"/>
              <a:pPr/>
              <a:t>44</a:t>
            </a:fld>
            <a:endParaRPr lang="en-US"/>
          </a:p>
        </p:txBody>
      </p:sp>
      <p:sp>
        <p:nvSpPr>
          <p:cNvPr id="69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u="sng" dirty="0"/>
              <a:t>Advantages</a:t>
            </a:r>
            <a:r>
              <a:rPr lang="en-US" sz="4000" dirty="0"/>
              <a:t> of Incorporation</a:t>
            </a:r>
          </a:p>
        </p:txBody>
      </p:sp>
      <p:sp>
        <p:nvSpPr>
          <p:cNvPr id="69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495800"/>
          </a:xfrm>
        </p:spPr>
        <p:txBody>
          <a:bodyPr/>
          <a:lstStyle/>
          <a:p>
            <a:r>
              <a:rPr lang="en-US" dirty="0"/>
              <a:t>In a corporation, personal liability is limited to the amount of money each shareholder invested in the company</a:t>
            </a:r>
            <a:r>
              <a:rPr lang="en-US" dirty="0" smtClean="0"/>
              <a:t>.</a:t>
            </a:r>
          </a:p>
          <a:p>
            <a:pPr lvl="5"/>
            <a:endParaRPr lang="en-US" dirty="0"/>
          </a:p>
          <a:p>
            <a:r>
              <a:rPr lang="en-US" dirty="0"/>
              <a:t>Personal assets of shareholders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are </a:t>
            </a:r>
            <a:r>
              <a:rPr lang="en-US" dirty="0"/>
              <a:t>protected</a:t>
            </a:r>
            <a:r>
              <a:rPr lang="en-US" dirty="0" smtClean="0"/>
              <a:t>.</a:t>
            </a:r>
          </a:p>
          <a:p>
            <a:pPr lvl="5"/>
            <a:endParaRPr lang="en-US" dirty="0"/>
          </a:p>
          <a:p>
            <a:r>
              <a:rPr lang="en-US" dirty="0"/>
              <a:t>Corporations can raise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money by </a:t>
            </a:r>
            <a:r>
              <a:rPr lang="en-US" dirty="0"/>
              <a:t>selling stock.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7.2</a:t>
            </a:r>
            <a:endParaRPr lang="en-US" sz="1500" b="1" dirty="0"/>
          </a:p>
        </p:txBody>
      </p:sp>
      <p:pic>
        <p:nvPicPr>
          <p:cNvPr id="28674" name="Picture 2" descr="http://static.seekingalpha.com/uploads/2012/5/7/saupload_us_dollar_u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191000"/>
            <a:ext cx="2286000" cy="191203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8A91DE0-B789-419F-B6EF-72DD918A0029}" type="slidenum">
              <a:rPr lang="en-US"/>
              <a:pPr/>
              <a:t>45</a:t>
            </a:fld>
            <a:endParaRPr lang="en-US"/>
          </a:p>
        </p:txBody>
      </p:sp>
      <p:sp>
        <p:nvSpPr>
          <p:cNvPr id="69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 Corporation</a:t>
            </a:r>
          </a:p>
        </p:txBody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05000"/>
            <a:ext cx="8610600" cy="4038600"/>
          </a:xfrm>
        </p:spPr>
        <p:txBody>
          <a:bodyPr/>
          <a:lstStyle/>
          <a:p>
            <a:r>
              <a:rPr lang="en-US" dirty="0"/>
              <a:t>S corporation</a:t>
            </a:r>
          </a:p>
          <a:p>
            <a:pPr lvl="1"/>
            <a:r>
              <a:rPr lang="en-US" sz="2700" dirty="0"/>
              <a:t>a corporation organized under Subchapter S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 smtClean="0"/>
              <a:t>of </a:t>
            </a:r>
            <a:r>
              <a:rPr lang="en-US" sz="2700" dirty="0"/>
              <a:t>the Internal Revenue Code</a:t>
            </a:r>
          </a:p>
          <a:p>
            <a:pPr lvl="1"/>
            <a:r>
              <a:rPr lang="en-US" sz="2700" u="sng" dirty="0"/>
              <a:t>not taxed</a:t>
            </a:r>
            <a:r>
              <a:rPr lang="en-US" sz="2700" dirty="0"/>
              <a:t> as a </a:t>
            </a:r>
            <a:r>
              <a:rPr lang="en-US" sz="2700" dirty="0" smtClean="0"/>
              <a:t>business</a:t>
            </a:r>
          </a:p>
          <a:p>
            <a:pPr lvl="1"/>
            <a:r>
              <a:rPr lang="en-US" sz="2700" dirty="0" smtClean="0"/>
              <a:t>Individual shareholders are taxed on profit earned</a:t>
            </a:r>
            <a:endParaRPr lang="en-US" sz="2700" dirty="0"/>
          </a:p>
          <a:p>
            <a:pPr lvl="1"/>
            <a:r>
              <a:rPr lang="en-US" sz="2700" dirty="0"/>
              <a:t>If the business looses money, owners can use the losses to offset other sources of personal income.</a:t>
            </a:r>
          </a:p>
          <a:p>
            <a:pPr lvl="2"/>
            <a:r>
              <a:rPr lang="en-US" dirty="0"/>
              <a:t>tax </a:t>
            </a:r>
            <a:r>
              <a:rPr lang="en-US" dirty="0" smtClean="0"/>
              <a:t>break (Example – Page 192)</a:t>
            </a:r>
            <a:endParaRPr lang="en-US" dirty="0"/>
          </a:p>
        </p:txBody>
      </p:sp>
      <p:pic>
        <p:nvPicPr>
          <p:cNvPr id="29700" name="Picture 4" descr="http://livingwithinyourharvest.files.wordpress.com/2011/12/s-cor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"/>
            <a:ext cx="3124200" cy="22012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2E9FF8E-0840-44EF-8D55-B9B536F8C7AC}" type="slidenum">
              <a:rPr lang="en-US"/>
              <a:pPr/>
              <a:t>46</a:t>
            </a:fld>
            <a:endParaRPr lang="en-US"/>
          </a:p>
        </p:txBody>
      </p:sp>
      <p:sp>
        <p:nvSpPr>
          <p:cNvPr id="69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382000" cy="762000"/>
          </a:xfrm>
        </p:spPr>
        <p:txBody>
          <a:bodyPr/>
          <a:lstStyle/>
          <a:p>
            <a:r>
              <a:rPr lang="en-US" sz="4200" dirty="0"/>
              <a:t>Limited Liability </a:t>
            </a:r>
            <a:r>
              <a:rPr lang="en-US" sz="4200" dirty="0" smtClean="0"/>
              <a:t>Company (LLC)</a:t>
            </a:r>
            <a:endParaRPr lang="en-US" sz="4200" dirty="0"/>
          </a:p>
        </p:txBody>
      </p:sp>
      <p:sp>
        <p:nvSpPr>
          <p:cNvPr id="69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82000" cy="41910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smtClean="0"/>
              <a:t>offers the limited </a:t>
            </a:r>
            <a:r>
              <a:rPr lang="en-US" dirty="0"/>
              <a:t>liability protections of a corporation to its owners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not subjected to the rules of an S corporation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provides the benefits of partnership taxation and limited personal </a:t>
            </a:r>
            <a:r>
              <a:rPr lang="en-US" dirty="0" smtClean="0"/>
              <a:t>liability</a:t>
            </a:r>
            <a:br>
              <a:rPr lang="en-US" dirty="0" smtClean="0"/>
            </a:b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Disadvantages:</a:t>
            </a:r>
            <a:endParaRPr lang="en-US" dirty="0"/>
          </a:p>
          <a:p>
            <a:pPr lvl="2">
              <a:lnSpc>
                <a:spcPct val="90000"/>
              </a:lnSpc>
            </a:pPr>
            <a:r>
              <a:rPr lang="en-US" dirty="0" smtClean="0"/>
              <a:t>May be limited by state laws, 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A single owner cannot establish an LLC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may </a:t>
            </a:r>
            <a:r>
              <a:rPr lang="en-US" dirty="0"/>
              <a:t>be limited to a business life of 30 years</a:t>
            </a:r>
          </a:p>
        </p:txBody>
      </p:sp>
      <p:pic>
        <p:nvPicPr>
          <p:cNvPr id="28674" name="Picture 2" descr="http://www.referenceforbusiness.com/photos/limited-liability-company-74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657600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FC42E8D-5C57-459C-947B-0ECA797C82AA}" type="slidenum">
              <a:rPr lang="en-US"/>
              <a:pPr/>
              <a:t>47</a:t>
            </a:fld>
            <a:endParaRPr lang="en-US"/>
          </a:p>
        </p:txBody>
      </p:sp>
      <p:pic>
        <p:nvPicPr>
          <p:cNvPr id="62361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361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362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What is the main benefit of setting up your business as a corporation?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71800" y="35052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Reduced liability to owners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898D3F9-DE6C-4807-8AC4-2571C5BC0289}" type="slidenum">
              <a:rPr lang="en-US"/>
              <a:pPr/>
              <a:t>48</a:t>
            </a:fld>
            <a:endParaRPr lang="en-US"/>
          </a:p>
        </p:txBody>
      </p:sp>
      <p:sp>
        <p:nvSpPr>
          <p:cNvPr id="6297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458200" cy="990600"/>
          </a:xfrm>
        </p:spPr>
        <p:txBody>
          <a:bodyPr/>
          <a:lstStyle/>
          <a:p>
            <a:r>
              <a:rPr lang="en-US" sz="2000" dirty="0">
                <a:solidFill>
                  <a:srgbClr val="00664B"/>
                </a:solidFill>
              </a:rPr>
              <a:t>Lesson 7.3</a:t>
            </a:r>
            <a:br>
              <a:rPr lang="en-US" sz="2000" dirty="0">
                <a:solidFill>
                  <a:srgbClr val="00664B"/>
                </a:solidFill>
              </a:rPr>
            </a:br>
            <a:r>
              <a:rPr lang="en-US" sz="3700" dirty="0">
                <a:solidFill>
                  <a:srgbClr val="AF0000"/>
                </a:solidFill>
              </a:rPr>
              <a:t>Legal Issues </a:t>
            </a:r>
            <a:r>
              <a:rPr lang="en-US" sz="3700" dirty="0" smtClean="0">
                <a:solidFill>
                  <a:srgbClr val="AF0000"/>
                </a:solidFill>
              </a:rPr>
              <a:t>&amp; </a:t>
            </a:r>
            <a:r>
              <a:rPr lang="en-US" sz="3700" dirty="0">
                <a:solidFill>
                  <a:srgbClr val="AF0000"/>
                </a:solidFill>
              </a:rPr>
              <a:t>Business Ownership</a:t>
            </a:r>
            <a:endParaRPr lang="en-US" sz="3700" dirty="0">
              <a:solidFill>
                <a:srgbClr val="990000"/>
              </a:solidFill>
            </a:endParaRPr>
          </a:p>
        </p:txBody>
      </p:sp>
      <p:sp>
        <p:nvSpPr>
          <p:cNvPr id="629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7630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3800" b="1" dirty="0">
                <a:solidFill>
                  <a:srgbClr val="337A41"/>
                </a:solidFill>
              </a:rPr>
              <a:t>Goals</a:t>
            </a:r>
          </a:p>
          <a:p>
            <a:r>
              <a:rPr lang="en-US" sz="3100" dirty="0"/>
              <a:t>Recognize how laws promote competition.</a:t>
            </a:r>
          </a:p>
          <a:p>
            <a:r>
              <a:rPr lang="en-US" sz="3100" dirty="0"/>
              <a:t>Describe how to protect intellectual property</a:t>
            </a:r>
            <a:r>
              <a:rPr lang="en-US" sz="3100" dirty="0" smtClean="0"/>
              <a:t>.</a:t>
            </a:r>
          </a:p>
          <a:p>
            <a:r>
              <a:rPr lang="en-US" sz="3100" dirty="0" smtClean="0">
                <a:latin typeface="Arial" charset="0"/>
              </a:rPr>
              <a:t>Identify consumer laws that affect businesses. </a:t>
            </a:r>
          </a:p>
          <a:p>
            <a:r>
              <a:rPr lang="en-US" sz="3100" dirty="0" smtClean="0"/>
              <a:t>Describe when and how a business owner should seek legal advice.</a:t>
            </a:r>
            <a:endParaRPr lang="en-US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8249FAB-1819-4D59-89A0-91C5872A9A4B}" type="slidenum">
              <a:rPr lang="en-US"/>
              <a:pPr/>
              <a:t>49</a:t>
            </a:fld>
            <a:endParaRPr lang="en-US"/>
          </a:p>
        </p:txBody>
      </p:sp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Regulations That Promote Competition</a:t>
            </a:r>
          </a:p>
        </p:txBody>
      </p:sp>
      <p:sp>
        <p:nvSpPr>
          <p:cNvPr id="69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0"/>
            <a:ext cx="8077200" cy="3657600"/>
          </a:xfrm>
        </p:spPr>
        <p:txBody>
          <a:bodyPr/>
          <a:lstStyle/>
          <a:p>
            <a:r>
              <a:rPr lang="en-US" dirty="0"/>
              <a:t>The government has enacted various laws to make sure that competition is fair.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355A787-61FA-43DA-98DC-CB8F0A536104}" type="slidenum">
              <a:rPr lang="en-US"/>
              <a:pPr/>
              <a:t>5</a:t>
            </a:fld>
            <a:endParaRPr lang="en-US"/>
          </a:p>
        </p:txBody>
      </p:sp>
      <p:sp>
        <p:nvSpPr>
          <p:cNvPr id="65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2209800"/>
            <a:ext cx="8153400" cy="3276600"/>
          </a:xfrm>
        </p:spPr>
        <p:txBody>
          <a:bodyPr/>
          <a:lstStyle/>
          <a:p>
            <a:pPr lvl="1"/>
            <a:r>
              <a:rPr lang="en-US"/>
              <a:t>classified ads</a:t>
            </a:r>
          </a:p>
          <a:p>
            <a:pPr lvl="1"/>
            <a:r>
              <a:rPr lang="en-US"/>
              <a:t>consulting a business broker</a:t>
            </a:r>
          </a:p>
          <a:p>
            <a:pPr lvl="1"/>
            <a:r>
              <a:rPr lang="en-US"/>
              <a:t>industry networking</a:t>
            </a:r>
          </a:p>
          <a:p>
            <a:pPr lvl="1"/>
            <a:r>
              <a:rPr lang="en-US"/>
              <a:t>market research</a:t>
            </a:r>
          </a:p>
        </p:txBody>
      </p:sp>
      <p:sp>
        <p:nvSpPr>
          <p:cNvPr id="655363" name="Rectangle 3"/>
          <p:cNvSpPr>
            <a:spLocks noChangeArrowheads="1"/>
          </p:cNvSpPr>
          <p:nvPr/>
        </p:nvSpPr>
        <p:spPr bwMode="auto">
          <a:xfrm>
            <a:off x="609600" y="1143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>
                <a:latin typeface="Arial" charset="0"/>
              </a:rPr>
              <a:t>There are many ways to find a business that is for sale including: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528DF70-41BF-484E-95ED-D0218523C1F9}" type="slidenum">
              <a:rPr lang="en-US"/>
              <a:pPr/>
              <a:t>50</a:t>
            </a:fld>
            <a:endParaRPr lang="en-US"/>
          </a:p>
        </p:txBody>
      </p:sp>
      <p:sp>
        <p:nvSpPr>
          <p:cNvPr id="69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Antitrust Legislation</a:t>
            </a:r>
          </a:p>
        </p:txBody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Antitrust laws ban business activities that do not promote competition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A monopoly is also called a “Trust.”</a:t>
            </a:r>
            <a:br>
              <a:rPr lang="en-US" dirty="0" smtClean="0"/>
            </a:br>
            <a:r>
              <a:rPr lang="en-US" dirty="0" smtClean="0"/>
              <a:t>(Anti – monopoly laws)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6024732-BC2F-40CD-B062-194D11E0A2F5}" type="slidenum">
              <a:rPr lang="en-US"/>
              <a:pPr/>
              <a:t>51</a:t>
            </a:fld>
            <a:endParaRPr lang="en-US"/>
          </a:p>
        </p:txBody>
      </p:sp>
      <p:sp>
        <p:nvSpPr>
          <p:cNvPr id="69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609600"/>
            <a:ext cx="8382000" cy="52578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Sherman Act</a:t>
            </a:r>
          </a:p>
          <a:p>
            <a:pPr lvl="1"/>
            <a:r>
              <a:rPr lang="en-US" dirty="0" smtClean="0"/>
              <a:t>Competitors can not get together to set prices at a certain level.</a:t>
            </a:r>
          </a:p>
          <a:p>
            <a:pPr lvl="1"/>
            <a:r>
              <a:rPr lang="en-US" dirty="0" smtClean="0"/>
              <a:t>Discussing pricing with competitors is illegal. 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sz="3600" dirty="0" smtClean="0">
                <a:latin typeface="Arial" charset="0"/>
              </a:rPr>
              <a:t>Clayton Act</a:t>
            </a:r>
          </a:p>
          <a:p>
            <a:pPr lvl="1"/>
            <a:r>
              <a:rPr lang="en-US" sz="3200" dirty="0" smtClean="0"/>
              <a:t>It </a:t>
            </a:r>
            <a:r>
              <a:rPr lang="en-US" sz="3200" dirty="0"/>
              <a:t>is illegal for a business to:</a:t>
            </a:r>
          </a:p>
          <a:p>
            <a:pPr lvl="2"/>
            <a:r>
              <a:rPr lang="en-US" sz="2800" dirty="0"/>
              <a:t>require a customer to buy exclusively from it</a:t>
            </a:r>
          </a:p>
          <a:p>
            <a:pPr lvl="2"/>
            <a:r>
              <a:rPr lang="en-US" sz="2800" dirty="0"/>
              <a:t>force a customer to purchase one good in order to be able to purchase another good</a:t>
            </a:r>
          </a:p>
          <a:p>
            <a:endParaRPr lang="en-US" dirty="0"/>
          </a:p>
        </p:txBody>
      </p:sp>
      <p:sp>
        <p:nvSpPr>
          <p:cNvPr id="699395" name="Rectangle 3"/>
          <p:cNvSpPr>
            <a:spLocks noChangeArrowheads="1"/>
          </p:cNvSpPr>
          <p:nvPr/>
        </p:nvSpPr>
        <p:spPr bwMode="auto">
          <a:xfrm>
            <a:off x="533400" y="1143000"/>
            <a:ext cx="815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600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9D63E94-6497-4E3F-9247-A0BFAB02C0C7}" type="slidenum">
              <a:rPr lang="en-US"/>
              <a:pPr/>
              <a:t>52</a:t>
            </a:fld>
            <a:endParaRPr lang="en-US"/>
          </a:p>
        </p:txBody>
      </p:sp>
      <p:sp>
        <p:nvSpPr>
          <p:cNvPr id="700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2296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 smtClean="0">
                <a:latin typeface="Arial" charset="0"/>
              </a:rPr>
              <a:t>Robinson-</a:t>
            </a:r>
            <a:r>
              <a:rPr lang="en-US" sz="3600" dirty="0" err="1" smtClean="0">
                <a:latin typeface="Arial" charset="0"/>
              </a:rPr>
              <a:t>Patman</a:t>
            </a:r>
            <a:r>
              <a:rPr lang="en-US" sz="3600" dirty="0" smtClean="0">
                <a:latin typeface="Arial" charset="0"/>
              </a:rPr>
              <a:t> Act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It </a:t>
            </a:r>
            <a:r>
              <a:rPr lang="en-US" sz="3200" dirty="0"/>
              <a:t>is illegal to discriminate by charging different prices to different customers</a:t>
            </a:r>
            <a:r>
              <a:rPr lang="en-US" sz="3200" dirty="0" smtClean="0"/>
              <a:t>.</a:t>
            </a:r>
          </a:p>
          <a:p>
            <a:pPr lvl="6">
              <a:lnSpc>
                <a:spcPct val="90000"/>
              </a:lnSpc>
            </a:pPr>
            <a:endParaRPr lang="en-US" sz="1400" dirty="0"/>
          </a:p>
          <a:p>
            <a:pPr lvl="1">
              <a:lnSpc>
                <a:spcPct val="90000"/>
              </a:lnSpc>
            </a:pPr>
            <a:r>
              <a:rPr lang="en-US" sz="3200" dirty="0"/>
              <a:t>Some economically sound reasons that allow for different prices include:</a:t>
            </a:r>
          </a:p>
          <a:p>
            <a:pPr marL="1716088" lvl="2">
              <a:lnSpc>
                <a:spcPct val="90000"/>
              </a:lnSpc>
            </a:pPr>
            <a:r>
              <a:rPr lang="en-US" sz="2800" dirty="0"/>
              <a:t> volume discounts</a:t>
            </a:r>
          </a:p>
          <a:p>
            <a:pPr marL="1716088" lvl="2">
              <a:lnSpc>
                <a:spcPct val="90000"/>
              </a:lnSpc>
            </a:pPr>
            <a:r>
              <a:rPr lang="en-US" sz="2800" dirty="0"/>
              <a:t> special distribution</a:t>
            </a:r>
          </a:p>
          <a:p>
            <a:pPr marL="1716088" lvl="2">
              <a:lnSpc>
                <a:spcPct val="90000"/>
              </a:lnSpc>
            </a:pPr>
            <a:r>
              <a:rPr lang="en-US" sz="2800" dirty="0"/>
              <a:t> legal requirements that vary by </a:t>
            </a:r>
            <a:r>
              <a:rPr lang="en-US" sz="2800" dirty="0" smtClean="0"/>
              <a:t>location</a:t>
            </a:r>
          </a:p>
          <a:p>
            <a:pPr marL="3722688" lvl="7">
              <a:lnSpc>
                <a:spcPct val="90000"/>
              </a:lnSpc>
            </a:pPr>
            <a:endParaRPr lang="en-US" sz="1400" dirty="0"/>
          </a:p>
          <a:p>
            <a:pPr lvl="1">
              <a:lnSpc>
                <a:spcPct val="90000"/>
              </a:lnSpc>
            </a:pPr>
            <a:r>
              <a:rPr lang="en-US" sz="3200" dirty="0"/>
              <a:t>Retail stores are exempt if they are targeting a specific market.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700419" name="Rectangle 3"/>
          <p:cNvSpPr>
            <a:spLocks noChangeArrowheads="1"/>
          </p:cNvSpPr>
          <p:nvPr/>
        </p:nvSpPr>
        <p:spPr bwMode="auto">
          <a:xfrm>
            <a:off x="533400" y="914400"/>
            <a:ext cx="815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600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D87E5F6-EC3B-4150-B1E1-4DC48C378797}" type="slidenum">
              <a:rPr lang="en-US"/>
              <a:pPr/>
              <a:t>53</a:t>
            </a:fld>
            <a:endParaRPr lang="en-US"/>
          </a:p>
        </p:txBody>
      </p:sp>
      <p:sp>
        <p:nvSpPr>
          <p:cNvPr id="70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1534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dirty="0" smtClean="0">
                <a:latin typeface="Arial" charset="0"/>
              </a:rPr>
              <a:t>Wheeler-Lea Act</a:t>
            </a:r>
          </a:p>
          <a:p>
            <a:pPr lvl="1">
              <a:lnSpc>
                <a:spcPct val="90000"/>
              </a:lnSpc>
            </a:pPr>
            <a:r>
              <a:rPr lang="en-US" sz="3200" dirty="0" smtClean="0"/>
              <a:t>Unfair </a:t>
            </a:r>
            <a:r>
              <a:rPr lang="en-US" sz="3200" dirty="0"/>
              <a:t>or deceptive actions or practices by businesses that may cause an unfair competitive advantage are banned.</a:t>
            </a:r>
          </a:p>
          <a:p>
            <a:pPr lvl="2">
              <a:lnSpc>
                <a:spcPct val="90000"/>
              </a:lnSpc>
            </a:pPr>
            <a:r>
              <a:rPr lang="en-US" sz="2800" dirty="0"/>
              <a:t>false </a:t>
            </a:r>
            <a:r>
              <a:rPr lang="en-US" sz="2800" dirty="0" smtClean="0"/>
              <a:t>advertising</a:t>
            </a:r>
            <a:br>
              <a:rPr lang="en-US" sz="2800" dirty="0" smtClean="0"/>
            </a:br>
            <a:endParaRPr lang="en-US" sz="2800" dirty="0"/>
          </a:p>
          <a:p>
            <a:pPr lvl="1">
              <a:lnSpc>
                <a:spcPct val="90000"/>
              </a:lnSpc>
            </a:pPr>
            <a:r>
              <a:rPr lang="en-US" sz="3200" dirty="0"/>
              <a:t>Businesses are required to warn consumers about possible negative features of their product.</a:t>
            </a:r>
          </a:p>
          <a:p>
            <a:pPr lvl="2">
              <a:lnSpc>
                <a:spcPct val="90000"/>
              </a:lnSpc>
            </a:pPr>
            <a:r>
              <a:rPr lang="en-US" sz="2800" dirty="0"/>
              <a:t>potential side effects of medication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91D09F7-44B4-49B9-B6FF-DF88668AE026}" type="slidenum">
              <a:rPr lang="en-US"/>
              <a:pPr/>
              <a:t>54</a:t>
            </a:fld>
            <a:endParaRPr lang="en-US"/>
          </a:p>
        </p:txBody>
      </p:sp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914400"/>
          </a:xfrm>
        </p:spPr>
        <p:txBody>
          <a:bodyPr/>
          <a:lstStyle/>
          <a:p>
            <a:pPr algn="ctr"/>
            <a:r>
              <a:rPr lang="en-US" sz="3600" dirty="0" smtClean="0"/>
              <a:t>Gov. </a:t>
            </a:r>
            <a:r>
              <a:rPr lang="en-US" sz="3600" dirty="0"/>
              <a:t>Agencies that Protect Competition</a:t>
            </a:r>
          </a:p>
        </p:txBody>
      </p:sp>
      <p:sp>
        <p:nvSpPr>
          <p:cNvPr id="70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458200" cy="4648200"/>
          </a:xfrm>
        </p:spPr>
        <p:txBody>
          <a:bodyPr/>
          <a:lstStyle/>
          <a:p>
            <a:r>
              <a:rPr lang="en-US" sz="2800" dirty="0"/>
              <a:t>Justice Department</a:t>
            </a:r>
          </a:p>
          <a:p>
            <a:pPr lvl="1"/>
            <a:r>
              <a:rPr lang="en-US" sz="2400" dirty="0" smtClean="0"/>
              <a:t>Antitrust </a:t>
            </a:r>
            <a:r>
              <a:rPr lang="en-US" sz="2400" dirty="0"/>
              <a:t>Division takes legal action against </a:t>
            </a:r>
            <a:r>
              <a:rPr lang="en-US" sz="2400" dirty="0" smtClean="0"/>
              <a:t>businesses </a:t>
            </a:r>
            <a:r>
              <a:rPr lang="en-US" sz="2400" dirty="0"/>
              <a:t>it believes has tried to monopolize an industry.</a:t>
            </a:r>
          </a:p>
          <a:p>
            <a:pPr lvl="2"/>
            <a:r>
              <a:rPr lang="en-US" sz="2000" dirty="0"/>
              <a:t>prosecutes businesses that violate antitrust </a:t>
            </a:r>
            <a:r>
              <a:rPr lang="en-US" sz="2000" dirty="0" smtClean="0"/>
              <a:t>laws</a:t>
            </a:r>
          </a:p>
          <a:p>
            <a:pPr lvl="5"/>
            <a:endParaRPr lang="en-US" sz="1100" dirty="0" smtClean="0"/>
          </a:p>
          <a:p>
            <a:r>
              <a:rPr lang="en-US" sz="2800" dirty="0" smtClean="0">
                <a:latin typeface="Arial" charset="0"/>
              </a:rPr>
              <a:t>Federal Trade Commission (FTC)</a:t>
            </a:r>
          </a:p>
          <a:p>
            <a:pPr lvl="1"/>
            <a:r>
              <a:rPr lang="en-US" sz="2400" dirty="0" smtClean="0"/>
              <a:t>The FTC administers most of the laws dealing with fair competition.</a:t>
            </a:r>
          </a:p>
          <a:p>
            <a:pPr lvl="2"/>
            <a:r>
              <a:rPr lang="en-US" sz="2000" dirty="0" smtClean="0"/>
              <a:t>false advertising</a:t>
            </a:r>
          </a:p>
          <a:p>
            <a:pPr lvl="2"/>
            <a:r>
              <a:rPr lang="en-US" sz="2000" dirty="0" smtClean="0"/>
              <a:t>price setting by competitors</a:t>
            </a:r>
          </a:p>
          <a:p>
            <a:pPr lvl="2"/>
            <a:r>
              <a:rPr lang="en-US" sz="2000" dirty="0" smtClean="0"/>
              <a:t>price discrimination</a:t>
            </a:r>
          </a:p>
          <a:p>
            <a:pPr lvl="2"/>
            <a:r>
              <a:rPr lang="en-US" sz="2000" dirty="0" smtClean="0"/>
              <a:t>product misrepresentation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A4DF541B-914A-48D3-9405-B3E1F7F3827D}" type="slidenum">
              <a:rPr lang="en-US"/>
              <a:pPr/>
              <a:t>55</a:t>
            </a:fld>
            <a:endParaRPr lang="en-US"/>
          </a:p>
        </p:txBody>
      </p:sp>
      <p:pic>
        <p:nvPicPr>
          <p:cNvPr id="63897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3897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898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How do laws promote competition?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3352800"/>
            <a:ext cx="5638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By restricting practices that would impede free trade and allow business owners to set and control pricing. </a:t>
            </a:r>
            <a:endParaRPr lang="en-US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E5D481E5-77A4-4409-9F56-64F25F3953D2}" type="slidenum">
              <a:rPr lang="en-US"/>
              <a:pPr/>
              <a:t>56</a:t>
            </a:fld>
            <a:endParaRPr lang="en-US"/>
          </a:p>
        </p:txBody>
      </p:sp>
      <p:sp>
        <p:nvSpPr>
          <p:cNvPr id="70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4343400" cy="1447800"/>
          </a:xfrm>
        </p:spPr>
        <p:txBody>
          <a:bodyPr/>
          <a:lstStyle/>
          <a:p>
            <a:pPr algn="ctr"/>
            <a:r>
              <a:rPr lang="en-US" dirty="0"/>
              <a:t>Intellectual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Property</a:t>
            </a:r>
            <a:endParaRPr lang="en-US" dirty="0"/>
          </a:p>
        </p:txBody>
      </p:sp>
      <p:sp>
        <p:nvSpPr>
          <p:cNvPr id="70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90800"/>
            <a:ext cx="8458200" cy="3352800"/>
          </a:xfrm>
        </p:spPr>
        <p:txBody>
          <a:bodyPr/>
          <a:lstStyle/>
          <a:p>
            <a:r>
              <a:rPr lang="en-US" b="1" dirty="0"/>
              <a:t>intellectual property</a:t>
            </a:r>
          </a:p>
          <a:p>
            <a:pPr lvl="1"/>
            <a:r>
              <a:rPr lang="en-US" dirty="0" smtClean="0"/>
              <a:t>original </a:t>
            </a:r>
            <a:r>
              <a:rPr lang="en-US" dirty="0"/>
              <a:t>creative work of an artist or inventor</a:t>
            </a:r>
          </a:p>
          <a:p>
            <a:pPr lvl="2"/>
            <a:r>
              <a:rPr lang="en-US" dirty="0"/>
              <a:t>songs, novels, artistic designs, </a:t>
            </a:r>
            <a:r>
              <a:rPr lang="en-US" dirty="0" smtClean="0"/>
              <a:t>inventions	</a:t>
            </a:r>
            <a:endParaRPr lang="en-US" dirty="0"/>
          </a:p>
          <a:p>
            <a:pPr lvl="1"/>
            <a:r>
              <a:rPr lang="en-US" dirty="0"/>
              <a:t>No one can use someone else’s original work to make money</a:t>
            </a:r>
            <a:r>
              <a:rPr lang="en-US" dirty="0" smtClean="0"/>
              <a:t>.</a:t>
            </a:r>
            <a:endParaRPr lang="en-US" sz="1100" dirty="0" smtClean="0"/>
          </a:p>
          <a:p>
            <a:pPr lvl="1"/>
            <a:r>
              <a:rPr lang="en-US" dirty="0" smtClean="0"/>
              <a:t>Violators could be sued. </a:t>
            </a:r>
            <a:endParaRPr lang="en-US" dirty="0"/>
          </a:p>
        </p:txBody>
      </p:sp>
      <p:pic>
        <p:nvPicPr>
          <p:cNvPr id="16386" name="Picture 2" descr="http://info.brandprotect.com/Portals/30658/images/intellectual%20property%20and%20copyrigh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0"/>
            <a:ext cx="4038600" cy="300931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AB102B8-39A0-4626-8CEA-900D8034A15D}" type="slidenum">
              <a:rPr lang="en-US"/>
              <a:pPr/>
              <a:t>57</a:t>
            </a:fld>
            <a:endParaRPr lang="en-US"/>
          </a:p>
        </p:txBody>
      </p:sp>
      <p:sp>
        <p:nvSpPr>
          <p:cNvPr id="70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8305800" cy="4953000"/>
          </a:xfrm>
        </p:spPr>
        <p:txBody>
          <a:bodyPr/>
          <a:lstStyle/>
          <a:p>
            <a:r>
              <a:rPr lang="en-US" sz="3600" b="1" dirty="0" smtClean="0">
                <a:latin typeface="Arial" charset="0"/>
              </a:rPr>
              <a:t>patent</a:t>
            </a:r>
          </a:p>
          <a:p>
            <a:pPr lvl="1"/>
            <a:r>
              <a:rPr lang="en-US" sz="3100" dirty="0" smtClean="0"/>
              <a:t>the </a:t>
            </a:r>
            <a:r>
              <a:rPr lang="en-US" sz="3100" dirty="0"/>
              <a:t>grant of a property </a:t>
            </a:r>
            <a:r>
              <a:rPr lang="en-US" sz="3100" dirty="0" smtClean="0"/>
              <a:t>right</a:t>
            </a:r>
            <a:br>
              <a:rPr lang="en-US" sz="3100" dirty="0" smtClean="0"/>
            </a:br>
            <a:r>
              <a:rPr lang="en-US" sz="3100" dirty="0" smtClean="0"/>
              <a:t>to </a:t>
            </a:r>
            <a:r>
              <a:rPr lang="en-US" sz="3100" dirty="0"/>
              <a:t>an inventor to exclude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others </a:t>
            </a:r>
            <a:r>
              <a:rPr lang="en-US" sz="3100" dirty="0"/>
              <a:t>from making, using,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or </a:t>
            </a:r>
            <a:r>
              <a:rPr lang="en-US" sz="3100" dirty="0"/>
              <a:t>selling his or her invention.</a:t>
            </a:r>
          </a:p>
          <a:p>
            <a:pPr lvl="1"/>
            <a:r>
              <a:rPr lang="en-US" sz="3100" dirty="0"/>
              <a:t>lasts for 20 </a:t>
            </a:r>
            <a:r>
              <a:rPr lang="en-US" sz="3100" dirty="0" smtClean="0"/>
              <a:t>years</a:t>
            </a:r>
          </a:p>
          <a:p>
            <a:pPr lvl="6"/>
            <a:endParaRPr lang="en-US" dirty="0"/>
          </a:p>
          <a:p>
            <a:r>
              <a:rPr lang="en-US" sz="3500" dirty="0"/>
              <a:t>provisional patent application</a:t>
            </a:r>
          </a:p>
          <a:p>
            <a:pPr lvl="1"/>
            <a:r>
              <a:rPr lang="en-US" sz="3100" dirty="0"/>
              <a:t>allows inventor one year to research details of an idea prior to filing a patent</a:t>
            </a:r>
          </a:p>
          <a:p>
            <a:endParaRPr lang="en-US" dirty="0"/>
          </a:p>
        </p:txBody>
      </p:sp>
      <p:sp>
        <p:nvSpPr>
          <p:cNvPr id="705539" name="Rectangle 3"/>
          <p:cNvSpPr>
            <a:spLocks noChangeArrowheads="1"/>
          </p:cNvSpPr>
          <p:nvPr/>
        </p:nvSpPr>
        <p:spPr bwMode="auto">
          <a:xfrm>
            <a:off x="533400" y="1143000"/>
            <a:ext cx="815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600" b="1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  <p:pic>
        <p:nvPicPr>
          <p:cNvPr id="15362" name="Picture 2" descr="http://us.123rf.com/400wm/400/400/arcady31/arcady311110/arcady31111000017/10856805-patented-intellectual-property-stam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0"/>
            <a:ext cx="3124200" cy="31242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30A81AD-858E-4646-8245-778C19863A00}" type="slidenum">
              <a:rPr lang="en-US"/>
              <a:pPr/>
              <a:t>58</a:t>
            </a:fld>
            <a:endParaRPr lang="en-US"/>
          </a:p>
        </p:txBody>
      </p:sp>
      <p:sp>
        <p:nvSpPr>
          <p:cNvPr id="7106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153400" cy="4953000"/>
          </a:xfrm>
        </p:spPr>
        <p:txBody>
          <a:bodyPr/>
          <a:lstStyle/>
          <a:p>
            <a:r>
              <a:rPr lang="en-US" sz="3600" b="1" dirty="0" smtClean="0">
                <a:latin typeface="Arial" charset="0"/>
              </a:rPr>
              <a:t>copyright</a:t>
            </a:r>
          </a:p>
          <a:p>
            <a:pPr lvl="1"/>
            <a:r>
              <a:rPr lang="en-US" sz="3200" dirty="0" smtClean="0"/>
              <a:t>an </a:t>
            </a:r>
            <a:r>
              <a:rPr lang="en-US" sz="3200" dirty="0"/>
              <a:t>intellectual property </a:t>
            </a:r>
            <a:r>
              <a:rPr lang="en-US" sz="3200" dirty="0" smtClean="0"/>
              <a:t>law</a:t>
            </a:r>
          </a:p>
          <a:p>
            <a:pPr lvl="2"/>
            <a:r>
              <a:rPr lang="en-US" dirty="0" smtClean="0"/>
              <a:t>literacy, dramatic, musical &amp; artistic works</a:t>
            </a:r>
            <a:endParaRPr lang="en-US" dirty="0"/>
          </a:p>
          <a:p>
            <a:pPr lvl="1"/>
            <a:r>
              <a:rPr lang="en-US" sz="3200" dirty="0"/>
              <a:t>protects works of authorship</a:t>
            </a:r>
          </a:p>
          <a:p>
            <a:pPr lvl="1"/>
            <a:r>
              <a:rPr lang="en-US" sz="3200" dirty="0"/>
              <a:t>remains in effect for 70 years after the death of an </a:t>
            </a:r>
            <a:r>
              <a:rPr lang="en-US" sz="3200" dirty="0" smtClean="0"/>
              <a:t>author</a:t>
            </a:r>
            <a:br>
              <a:rPr lang="en-US" sz="3200" dirty="0" smtClean="0"/>
            </a:br>
            <a:endParaRPr lang="en-US" sz="3200" dirty="0" smtClean="0"/>
          </a:p>
          <a:p>
            <a:pPr lvl="1"/>
            <a:r>
              <a:rPr lang="en-US" sz="3200" dirty="0" smtClean="0"/>
              <a:t>Does not protect facts, ideas, systems, or methods of operation</a:t>
            </a:r>
            <a:br>
              <a:rPr lang="en-US" sz="3200" dirty="0" smtClean="0"/>
            </a:b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710659" name="Rectangle 3"/>
          <p:cNvSpPr>
            <a:spLocks noChangeArrowheads="1"/>
          </p:cNvSpPr>
          <p:nvPr/>
        </p:nvSpPr>
        <p:spPr bwMode="auto">
          <a:xfrm>
            <a:off x="533400" y="1143000"/>
            <a:ext cx="815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600" b="1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  <p:pic>
        <p:nvPicPr>
          <p:cNvPr id="14338" name="Picture 2" descr="http://www.copyrightauthority.com/copyright-symbol/Copyright-Symbol-images/Copyright_symbol_9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52400"/>
            <a:ext cx="1485900" cy="14859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4953000"/>
          </a:xfrm>
        </p:spPr>
        <p:txBody>
          <a:bodyPr/>
          <a:lstStyle/>
          <a:p>
            <a:r>
              <a:rPr lang="en-US" sz="3600" b="1" dirty="0" smtClean="0"/>
              <a:t>trademark</a:t>
            </a:r>
          </a:p>
          <a:p>
            <a:pPr lvl="1"/>
            <a:r>
              <a:rPr lang="en-US" sz="3200" dirty="0" smtClean="0"/>
              <a:t>name, symbol, or special mark used to identify a business or brand of product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/>
              <a:t>Registered trademark </a:t>
            </a:r>
            <a:r>
              <a:rPr lang="en-US" dirty="0" smtClean="0"/>
              <a:t>- officially registered with the United States Patent and Trademark Office (</a:t>
            </a:r>
            <a:r>
              <a:rPr lang="en-US" dirty="0" smtClean="0">
                <a:hlinkClick r:id="rId2"/>
              </a:rPr>
              <a:t>USPTO</a:t>
            </a:r>
            <a:r>
              <a:rPr lang="en-US" dirty="0" smtClean="0"/>
              <a:t>).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Chapter 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/>
              <a:t>Slide </a:t>
            </a:r>
            <a:fld id="{D11E80C9-FF02-403C-9FD2-6C22988EB061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  <p:pic>
        <p:nvPicPr>
          <p:cNvPr id="148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685800"/>
            <a:ext cx="14668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4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495800"/>
            <a:ext cx="143905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5A03B9A9-BEB4-49F8-87E7-68E707506EC9}" type="slidenum">
              <a:rPr lang="en-US"/>
              <a:pPr/>
              <a:t>6</a:t>
            </a:fld>
            <a:endParaRPr lang="en-US"/>
          </a:p>
        </p:txBody>
      </p:sp>
      <p:sp>
        <p:nvSpPr>
          <p:cNvPr id="65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/>
              <a:t>Advantages</a:t>
            </a:r>
            <a:r>
              <a:rPr lang="en-US" sz="4000" dirty="0"/>
              <a:t> of Buying an Existing Business</a:t>
            </a:r>
          </a:p>
        </p:txBody>
      </p:sp>
      <p:sp>
        <p:nvSpPr>
          <p:cNvPr id="65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3962400"/>
          </a:xfrm>
        </p:spPr>
        <p:txBody>
          <a:bodyPr/>
          <a:lstStyle/>
          <a:p>
            <a:r>
              <a:rPr lang="en-US" dirty="0"/>
              <a:t>The equipment, suppliers, and procedures are in place.</a:t>
            </a:r>
          </a:p>
          <a:p>
            <a:pPr lvl="1"/>
            <a:r>
              <a:rPr lang="en-US" sz="2300" b="1" i="1" dirty="0"/>
              <a:t>Goodwill</a:t>
            </a:r>
            <a:r>
              <a:rPr lang="en-US" sz="2300" dirty="0"/>
              <a:t> </a:t>
            </a:r>
            <a:r>
              <a:rPr lang="en-US" sz="2300" dirty="0" smtClean="0"/>
              <a:t>(customer loyalty) may </a:t>
            </a:r>
            <a:r>
              <a:rPr lang="en-US" sz="2300" dirty="0"/>
              <a:t>already be established.</a:t>
            </a:r>
          </a:p>
          <a:p>
            <a:r>
              <a:rPr lang="en-US" dirty="0"/>
              <a:t>The seller may train the new owner.</a:t>
            </a:r>
          </a:p>
          <a:p>
            <a:r>
              <a:rPr lang="en-US" dirty="0"/>
              <a:t>Established financial records exist.</a:t>
            </a:r>
          </a:p>
          <a:p>
            <a:r>
              <a:rPr lang="en-US" dirty="0"/>
              <a:t>Financial arrangements, including loans, may be easier.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CB69C9E5-629D-4B1A-8FBE-CF8963F50658}" type="slidenum">
              <a:rPr lang="en-US"/>
              <a:pPr/>
              <a:t>60</a:t>
            </a:fld>
            <a:endParaRPr lang="en-US"/>
          </a:p>
        </p:txBody>
      </p:sp>
      <p:pic>
        <p:nvPicPr>
          <p:cNvPr id="64409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409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410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How can entrepreneurs protect intellectual property rights?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0800" y="37338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Patents     Copyrights    Trademarks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BE063A7B-4C6F-40F9-8C67-3ECF82BE4956}" type="slidenum">
              <a:rPr lang="en-US"/>
              <a:pPr/>
              <a:t>61</a:t>
            </a:fld>
            <a:endParaRPr lang="en-US"/>
          </a:p>
        </p:txBody>
      </p:sp>
      <p:sp>
        <p:nvSpPr>
          <p:cNvPr id="70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sz="4000" dirty="0"/>
              <a:t>Laws that Protect Consumers</a:t>
            </a:r>
          </a:p>
        </p:txBody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419600"/>
          </a:xfrm>
        </p:spPr>
        <p:txBody>
          <a:bodyPr/>
          <a:lstStyle/>
          <a:p>
            <a:r>
              <a:rPr lang="en-US" dirty="0"/>
              <a:t>Licenses</a:t>
            </a:r>
          </a:p>
          <a:p>
            <a:pPr lvl="1"/>
            <a:r>
              <a:rPr lang="en-US" dirty="0"/>
              <a:t>State and local governments require some businesses to have licenses.</a:t>
            </a:r>
          </a:p>
          <a:p>
            <a:pPr lvl="2"/>
            <a:r>
              <a:rPr lang="en-US" dirty="0"/>
              <a:t>training may be </a:t>
            </a:r>
            <a:r>
              <a:rPr lang="en-US" dirty="0" smtClean="0"/>
              <a:t>required</a:t>
            </a:r>
          </a:p>
          <a:p>
            <a:pPr lvl="4"/>
            <a:endParaRPr lang="en-US" dirty="0" smtClean="0"/>
          </a:p>
          <a:p>
            <a:r>
              <a:rPr lang="en-US" sz="3600" dirty="0" smtClean="0">
                <a:latin typeface="Arial" charset="0"/>
              </a:rPr>
              <a:t>Zoning Laws</a:t>
            </a:r>
          </a:p>
          <a:p>
            <a:pPr lvl="1"/>
            <a:r>
              <a:rPr lang="en-US" sz="2400" dirty="0" smtClean="0"/>
              <a:t>Local governments often establish zoning regulations that control what types of buildings can be built in what area.</a:t>
            </a:r>
            <a:endParaRPr lang="en-US" sz="2000" dirty="0"/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3888956-2051-4EC9-B33E-4FCA48A10CD9}" type="slidenum">
              <a:rPr lang="en-US"/>
              <a:pPr/>
              <a:t>62</a:t>
            </a:fld>
            <a:endParaRPr lang="en-US"/>
          </a:p>
        </p:txBody>
      </p:sp>
      <p:sp>
        <p:nvSpPr>
          <p:cNvPr id="7075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533400"/>
            <a:ext cx="8153400" cy="5334000"/>
          </a:xfrm>
        </p:spPr>
        <p:txBody>
          <a:bodyPr/>
          <a:lstStyle/>
          <a:p>
            <a:r>
              <a:rPr lang="en-US" dirty="0" smtClean="0"/>
              <a:t>Consumer </a:t>
            </a:r>
            <a:r>
              <a:rPr lang="en-US" dirty="0"/>
              <a:t>Protection Laws</a:t>
            </a:r>
          </a:p>
          <a:p>
            <a:pPr lvl="1"/>
            <a:r>
              <a:rPr lang="en-US" dirty="0"/>
              <a:t>These laws protect the public from harmful products</a:t>
            </a:r>
            <a:r>
              <a:rPr lang="en-US" dirty="0" smtClean="0"/>
              <a:t>.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  <a:p>
            <a:r>
              <a:rPr lang="en-US" dirty="0" smtClean="0">
                <a:latin typeface="Arial" charset="0"/>
              </a:rPr>
              <a:t>The Federal Food, Drug, and 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Cosmetic Act of 1938</a:t>
            </a:r>
          </a:p>
          <a:p>
            <a:pPr lvl="1"/>
            <a:r>
              <a:rPr lang="en-US" dirty="0" smtClean="0"/>
              <a:t>Covering food, drugs, and cosmetics, this law bans selling products that are:</a:t>
            </a:r>
          </a:p>
          <a:p>
            <a:pPr marL="1830388" lvl="2"/>
            <a:r>
              <a:rPr lang="en-US" sz="2000" dirty="0" smtClean="0"/>
              <a:t>impure</a:t>
            </a:r>
          </a:p>
          <a:p>
            <a:pPr marL="1830388" lvl="2"/>
            <a:r>
              <a:rPr lang="en-US" sz="2000" dirty="0" smtClean="0"/>
              <a:t>improperly labeled</a:t>
            </a:r>
          </a:p>
          <a:p>
            <a:pPr marL="1830388" lvl="2"/>
            <a:r>
              <a:rPr lang="en-US" sz="2000" dirty="0" smtClean="0"/>
              <a:t>falsely guaranteed</a:t>
            </a:r>
          </a:p>
          <a:p>
            <a:pPr marL="1830388" lvl="2"/>
            <a:r>
              <a:rPr lang="en-US" sz="2000" dirty="0" smtClean="0"/>
              <a:t>unhealthful</a:t>
            </a:r>
          </a:p>
          <a:p>
            <a:endParaRPr lang="en-US" dirty="0"/>
          </a:p>
        </p:txBody>
      </p:sp>
      <p:sp>
        <p:nvSpPr>
          <p:cNvPr id="707587" name="Rectangle 3"/>
          <p:cNvSpPr>
            <a:spLocks noChangeArrowheads="1"/>
          </p:cNvSpPr>
          <p:nvPr/>
        </p:nvSpPr>
        <p:spPr bwMode="auto">
          <a:xfrm>
            <a:off x="533400" y="1143000"/>
            <a:ext cx="8153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600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01B2C06-2495-46DD-A128-9AC651D30C56}" type="slidenum">
              <a:rPr lang="en-US"/>
              <a:pPr/>
              <a:t>63</a:t>
            </a:fld>
            <a:endParaRPr lang="en-US"/>
          </a:p>
        </p:txBody>
      </p:sp>
      <p:sp>
        <p:nvSpPr>
          <p:cNvPr id="70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7924800" cy="4953000"/>
          </a:xfrm>
        </p:spPr>
        <p:txBody>
          <a:bodyPr/>
          <a:lstStyle/>
          <a:p>
            <a:r>
              <a:rPr lang="en-US" sz="3600" dirty="0" smtClean="0">
                <a:latin typeface="Arial" charset="0"/>
              </a:rPr>
              <a:t>The Consumer Product </a:t>
            </a:r>
            <a:br>
              <a:rPr lang="en-US" sz="3600" dirty="0" smtClean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Safety Act of 1972</a:t>
            </a:r>
          </a:p>
          <a:p>
            <a:pPr lvl="1"/>
            <a:r>
              <a:rPr lang="en-US" sz="3200" dirty="0" smtClean="0"/>
              <a:t>sets </a:t>
            </a:r>
            <a:r>
              <a:rPr lang="en-US" sz="3200" dirty="0"/>
              <a:t>safety standards for products other than food and </a:t>
            </a:r>
            <a:r>
              <a:rPr lang="en-US" sz="3200" dirty="0" smtClean="0"/>
              <a:t>drugs</a:t>
            </a:r>
            <a:br>
              <a:rPr lang="en-US" sz="3200" dirty="0" smtClean="0"/>
            </a:br>
            <a:endParaRPr lang="en-US" sz="3200" dirty="0"/>
          </a:p>
          <a:p>
            <a:r>
              <a:rPr lang="en-US" sz="3600" dirty="0"/>
              <a:t>The Truth-In-Lending Act of 1968</a:t>
            </a:r>
          </a:p>
          <a:p>
            <a:pPr lvl="1"/>
            <a:r>
              <a:rPr lang="en-US" sz="3200" dirty="0"/>
              <a:t>requires all banks to calculate credit costs in the same way</a:t>
            </a:r>
          </a:p>
        </p:txBody>
      </p:sp>
      <p:sp>
        <p:nvSpPr>
          <p:cNvPr id="709635" name="Rectangle 3"/>
          <p:cNvSpPr>
            <a:spLocks noChangeArrowheads="1"/>
          </p:cNvSpPr>
          <p:nvPr/>
        </p:nvSpPr>
        <p:spPr bwMode="auto">
          <a:xfrm>
            <a:off x="533400" y="1143000"/>
            <a:ext cx="8001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600" dirty="0">
              <a:latin typeface="Arial" charset="0"/>
            </a:endParaRP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0DFA9A1B-C9C1-471F-9B81-19055C56E8A5}" type="slidenum">
              <a:rPr lang="en-US"/>
              <a:pPr/>
              <a:t>64</a:t>
            </a:fld>
            <a:endParaRPr lang="en-US"/>
          </a:p>
        </p:txBody>
      </p:sp>
      <p:sp>
        <p:nvSpPr>
          <p:cNvPr id="71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153400" cy="4191000"/>
          </a:xfrm>
        </p:spPr>
        <p:txBody>
          <a:bodyPr/>
          <a:lstStyle/>
          <a:p>
            <a:pPr lvl="1">
              <a:spcBef>
                <a:spcPts val="1800"/>
              </a:spcBef>
            </a:pPr>
            <a:r>
              <a:rPr lang="en-US" sz="3000" dirty="0"/>
              <a:t>helps consumers correct credit card billing errors</a:t>
            </a:r>
          </a:p>
          <a:p>
            <a:pPr lvl="1">
              <a:spcBef>
                <a:spcPts val="1800"/>
              </a:spcBef>
            </a:pPr>
            <a:r>
              <a:rPr lang="en-US" sz="3000" dirty="0"/>
              <a:t>during the investigation of disputed charges, interest cannot be accrued</a:t>
            </a:r>
          </a:p>
          <a:p>
            <a:pPr lvl="1">
              <a:spcBef>
                <a:spcPts val="1800"/>
              </a:spcBef>
            </a:pPr>
            <a:r>
              <a:rPr lang="en-US" sz="3000" dirty="0"/>
              <a:t>If charged on a credit card, payment for an inferior quality product can be withheld until resolution occurs.</a:t>
            </a:r>
          </a:p>
        </p:txBody>
      </p:sp>
      <p:sp>
        <p:nvSpPr>
          <p:cNvPr id="711683" name="Rectangle 3"/>
          <p:cNvSpPr>
            <a:spLocks noChangeArrowheads="1"/>
          </p:cNvSpPr>
          <p:nvPr/>
        </p:nvSpPr>
        <p:spPr bwMode="auto">
          <a:xfrm>
            <a:off x="533400" y="11430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600">
                <a:latin typeface="Arial" charset="0"/>
              </a:rPr>
              <a:t>The Fair Credit Billing Act of 1974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7.3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F23EAFF-B794-4E9E-8638-71F2D6B619EB}" type="slidenum">
              <a:rPr lang="en-US"/>
              <a:pPr/>
              <a:t>65</a:t>
            </a:fld>
            <a:endParaRPr lang="en-US"/>
          </a:p>
        </p:txBody>
      </p:sp>
      <p:pic>
        <p:nvPicPr>
          <p:cNvPr id="643074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3075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43076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What laws protect the public?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4600" y="32004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Licenses</a:t>
            </a:r>
          </a:p>
          <a:p>
            <a:r>
              <a:rPr lang="en-US" dirty="0" smtClean="0"/>
              <a:t>Zoning Laws</a:t>
            </a:r>
          </a:p>
          <a:p>
            <a:r>
              <a:rPr lang="en-US" dirty="0" smtClean="0"/>
              <a:t>Consumer Protection Laws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456438F0-84A8-4481-97BD-252EF8D4FF51}" type="slidenum">
              <a:rPr lang="en-US"/>
              <a:pPr/>
              <a:t>66</a:t>
            </a:fld>
            <a:endParaRPr lang="en-US"/>
          </a:p>
        </p:txBody>
      </p:sp>
      <p:sp>
        <p:nvSpPr>
          <p:cNvPr id="71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When to Get Legal Advice</a:t>
            </a:r>
          </a:p>
        </p:txBody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3962400"/>
          </a:xfrm>
        </p:spPr>
        <p:txBody>
          <a:bodyPr/>
          <a:lstStyle/>
          <a:p>
            <a:r>
              <a:rPr lang="en-US" dirty="0"/>
              <a:t>Learning some basics about the laws affecting businesses will help you handle minor legal issues independently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Sometimes you will need to hire a lawyer.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F932DDDC-4E37-433D-8A4F-79BA09568FB1}" type="slidenum">
              <a:rPr lang="en-US"/>
              <a:pPr/>
              <a:t>67</a:t>
            </a:fld>
            <a:endParaRPr lang="en-US"/>
          </a:p>
        </p:txBody>
      </p:sp>
      <p:pic>
        <p:nvPicPr>
          <p:cNvPr id="7137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2211" y="1524000"/>
            <a:ext cx="948458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276600" y="304800"/>
            <a:ext cx="28200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Page 199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810000"/>
            <a:ext cx="2304149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3813629"/>
            <a:ext cx="2133600" cy="220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9E8529B5-8512-4388-B95D-982E87CE2F38}" type="slidenum">
              <a:rPr lang="en-US"/>
              <a:pPr/>
              <a:t>68</a:t>
            </a:fld>
            <a:endParaRPr lang="en-US"/>
          </a:p>
        </p:txBody>
      </p:sp>
      <p:sp>
        <p:nvSpPr>
          <p:cNvPr id="714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533400"/>
            <a:ext cx="8153400" cy="5410200"/>
          </a:xfrm>
        </p:spPr>
        <p:txBody>
          <a:bodyPr/>
          <a:lstStyle/>
          <a:p>
            <a:r>
              <a:rPr lang="en-US" sz="3600" b="1" dirty="0" smtClean="0">
                <a:latin typeface="Arial" charset="0"/>
              </a:rPr>
              <a:t>contract</a:t>
            </a:r>
          </a:p>
          <a:p>
            <a:pPr lvl="1"/>
            <a:r>
              <a:rPr lang="en-US" sz="3200" dirty="0" smtClean="0"/>
              <a:t>a </a:t>
            </a:r>
            <a:r>
              <a:rPr lang="en-US" sz="3200" dirty="0"/>
              <a:t>legally binding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agreement </a:t>
            </a:r>
            <a:r>
              <a:rPr lang="en-US" sz="3200" dirty="0"/>
              <a:t>between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two </a:t>
            </a:r>
            <a:r>
              <a:rPr lang="en-US" sz="3200" dirty="0"/>
              <a:t>or more persons or </a:t>
            </a:r>
            <a:r>
              <a:rPr lang="en-US" sz="3200" dirty="0" smtClean="0"/>
              <a:t>parties</a:t>
            </a:r>
          </a:p>
          <a:p>
            <a:pPr lvl="3"/>
            <a:endParaRPr lang="en-US" sz="1200" dirty="0"/>
          </a:p>
          <a:p>
            <a:r>
              <a:rPr lang="en-US" sz="3600" i="1" u="sng" dirty="0"/>
              <a:t>agreement</a:t>
            </a:r>
          </a:p>
          <a:p>
            <a:pPr lvl="1"/>
            <a:r>
              <a:rPr lang="en-US" sz="3200" dirty="0"/>
              <a:t>one party offers or agrees to something and the other party </a:t>
            </a:r>
            <a:r>
              <a:rPr lang="en-US" sz="3200" dirty="0" smtClean="0"/>
              <a:t>accepts</a:t>
            </a:r>
          </a:p>
          <a:p>
            <a:pPr lvl="5"/>
            <a:endParaRPr lang="en-US" sz="1200" dirty="0"/>
          </a:p>
          <a:p>
            <a:r>
              <a:rPr lang="en-US" sz="3600" i="1" u="sng" dirty="0"/>
              <a:t>consideration</a:t>
            </a:r>
          </a:p>
          <a:p>
            <a:pPr lvl="1"/>
            <a:r>
              <a:rPr lang="en-US" sz="3200" dirty="0"/>
              <a:t>what is exchanged for the promise</a:t>
            </a:r>
          </a:p>
        </p:txBody>
      </p:sp>
      <p:pic>
        <p:nvPicPr>
          <p:cNvPr id="4098" name="Picture 2" descr="http://www.wartgames.com/themes/family/business_contract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"/>
            <a:ext cx="3733800" cy="223864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7AD8921D-7304-4FE9-AD98-8E3CF10DA1A9}" type="slidenum">
              <a:rPr lang="en-US"/>
              <a:pPr/>
              <a:t>69</a:t>
            </a:fld>
            <a:endParaRPr lang="en-US"/>
          </a:p>
        </p:txBody>
      </p:sp>
      <p:sp>
        <p:nvSpPr>
          <p:cNvPr id="7157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153400" cy="4800600"/>
          </a:xfrm>
        </p:spPr>
        <p:txBody>
          <a:bodyPr/>
          <a:lstStyle/>
          <a:p>
            <a:r>
              <a:rPr lang="en-US" sz="3600" i="1" u="sng" dirty="0" smtClean="0">
                <a:latin typeface="Arial" charset="0"/>
              </a:rPr>
              <a:t>capacity</a:t>
            </a:r>
          </a:p>
          <a:p>
            <a:pPr lvl="1"/>
            <a:r>
              <a:rPr lang="en-US" sz="3200" dirty="0" smtClean="0"/>
              <a:t>the </a:t>
            </a:r>
            <a:r>
              <a:rPr lang="en-US" sz="3200" dirty="0"/>
              <a:t>parties are legally able to enter into a binding </a:t>
            </a:r>
            <a:r>
              <a:rPr lang="en-US" sz="3200" dirty="0" smtClean="0"/>
              <a:t>agreement</a:t>
            </a:r>
            <a:br>
              <a:rPr lang="en-US" sz="3200" dirty="0" smtClean="0"/>
            </a:br>
            <a:endParaRPr lang="en-US" sz="3200" dirty="0"/>
          </a:p>
          <a:p>
            <a:r>
              <a:rPr lang="en-US" sz="3600" i="1" u="sng" dirty="0"/>
              <a:t>legality</a:t>
            </a:r>
          </a:p>
          <a:p>
            <a:pPr lvl="1"/>
            <a:r>
              <a:rPr lang="en-US" sz="3200" dirty="0"/>
              <a:t>a contract cannot have anything in it that is illegal or that would result in illegal activities</a:t>
            </a:r>
          </a:p>
        </p:txBody>
      </p:sp>
      <p:sp>
        <p:nvSpPr>
          <p:cNvPr id="715779" name="Rectangle 3"/>
          <p:cNvSpPr>
            <a:spLocks noChangeArrowheads="1"/>
          </p:cNvSpPr>
          <p:nvPr/>
        </p:nvSpPr>
        <p:spPr bwMode="auto">
          <a:xfrm>
            <a:off x="533400" y="1143000"/>
            <a:ext cx="6019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600" dirty="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818B8767-FF45-4188-B5DA-CCB0D759F52D}" type="slidenum">
              <a:rPr lang="en-US"/>
              <a:pPr/>
              <a:t>7</a:t>
            </a:fld>
            <a:endParaRPr lang="en-US"/>
          </a:p>
        </p:txBody>
      </p:sp>
      <p:sp>
        <p:nvSpPr>
          <p:cNvPr id="65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u="sng" dirty="0"/>
              <a:t>Disadvantages</a:t>
            </a:r>
            <a:r>
              <a:rPr lang="en-US" sz="4000" dirty="0"/>
              <a:t> of Buying an Existing Business</a:t>
            </a:r>
          </a:p>
        </p:txBody>
      </p:sp>
      <p:sp>
        <p:nvSpPr>
          <p:cNvPr id="65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business may be for sale because it is not profitable.</a:t>
            </a:r>
          </a:p>
          <a:p>
            <a:r>
              <a:rPr lang="en-US" dirty="0"/>
              <a:t>Serious problems may be inherited.</a:t>
            </a:r>
          </a:p>
          <a:p>
            <a:r>
              <a:rPr lang="en-US" dirty="0"/>
              <a:t>Capital is required.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848600" y="0"/>
            <a:ext cx="1295400" cy="1066800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500" b="1" dirty="0" smtClean="0"/>
              <a:t>7.1</a:t>
            </a:r>
            <a:endParaRPr lang="en-US" sz="15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3AC8053-8889-4177-A850-4E7487927856}" type="slidenum">
              <a:rPr lang="en-US"/>
              <a:pPr/>
              <a:t>70</a:t>
            </a:fld>
            <a:endParaRPr lang="en-US"/>
          </a:p>
        </p:txBody>
      </p:sp>
      <p:pic>
        <p:nvPicPr>
          <p:cNvPr id="650242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0243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024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What kinds of services can lawyers provide?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2211" y="3581400"/>
            <a:ext cx="948458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13A7BC49-E22B-4B18-BD62-A5C6F5E420F5}" type="slidenum">
              <a:rPr lang="en-US"/>
              <a:pPr/>
              <a:t>8</a:t>
            </a:fld>
            <a:endParaRPr lang="en-US"/>
          </a:p>
        </p:txBody>
      </p:sp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sz="3600" dirty="0"/>
              <a:t>Steps in Purchasing a Business</a:t>
            </a:r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4196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Write specific objectives about the kind of business you want to buy.</a:t>
            </a:r>
          </a:p>
          <a:p>
            <a:pPr marL="912813" lvl="1" indent="-514350"/>
            <a:r>
              <a:rPr lang="en-US" dirty="0"/>
              <a:t>Identify businesses for sale that meet the objectives.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Meet with business sellers or brokers to identify specific opportunities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Arial" charset="0"/>
              </a:rPr>
              <a:t>Visit during business hours to observe the business in action</a:t>
            </a:r>
            <a:r>
              <a:rPr lang="en-US" dirty="0" smtClean="0">
                <a:latin typeface="Arial" charset="0"/>
              </a:rPr>
              <a:t>.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Chapter 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613CD7DD-6E0D-418A-A587-7EA266A94F83}" type="slidenum">
              <a:rPr lang="en-US"/>
              <a:pPr/>
              <a:t>9</a:t>
            </a:fld>
            <a:endParaRPr lang="en-US"/>
          </a:p>
        </p:txBody>
      </p:sp>
      <p:sp>
        <p:nvSpPr>
          <p:cNvPr id="65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153400" cy="4876800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/>
              <a:t>Obtain accounting records for the prior three years.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dirty="0"/>
              <a:t>Get important information in writing.     </a:t>
            </a:r>
          </a:p>
          <a:p>
            <a:pPr lvl="1"/>
            <a:r>
              <a:rPr lang="en-US" dirty="0"/>
              <a:t>reviewed by a lawyer</a:t>
            </a:r>
          </a:p>
          <a:p>
            <a:pPr lvl="1"/>
            <a:r>
              <a:rPr lang="en-US" dirty="0"/>
              <a:t>reviewed by an </a:t>
            </a:r>
            <a:r>
              <a:rPr lang="en-US" dirty="0" smtClean="0"/>
              <a:t>accountant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>
                <a:latin typeface="Arial" charset="0"/>
              </a:rPr>
              <a:t>Determine how you would finance the business.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 smtClean="0"/>
              <a:t>Get expert help to determine the price to offer for the business.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5 ITB">
  <a:themeElements>
    <a:clrScheme name="">
      <a:dk1>
        <a:srgbClr val="000000"/>
      </a:dk1>
      <a:lt1>
        <a:srgbClr val="FFFFFF"/>
      </a:lt1>
      <a:dk2>
        <a:srgbClr val="E00024"/>
      </a:dk2>
      <a:lt2>
        <a:srgbClr val="808080"/>
      </a:lt2>
      <a:accent1>
        <a:srgbClr val="F5C400"/>
      </a:accent1>
      <a:accent2>
        <a:srgbClr val="C6E079"/>
      </a:accent2>
      <a:accent3>
        <a:srgbClr val="FFFFFF"/>
      </a:accent3>
      <a:accent4>
        <a:srgbClr val="000000"/>
      </a:accent4>
      <a:accent5>
        <a:srgbClr val="F9DEAA"/>
      </a:accent5>
      <a:accent6>
        <a:srgbClr val="B3CB6D"/>
      </a:accent6>
      <a:hlink>
        <a:srgbClr val="007AC1"/>
      </a:hlink>
      <a:folHlink>
        <a:srgbClr val="9361A2"/>
      </a:folHlink>
    </a:clrScheme>
    <a:fontScheme name="005 IT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5 ITB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5 ITB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4832</TotalTime>
  <Words>2309</Words>
  <Application>Microsoft Office PowerPoint</Application>
  <PresentationFormat>On-screen Show (4:3)</PresentationFormat>
  <Paragraphs>544</Paragraphs>
  <Slides>70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70</vt:i4>
      </vt:variant>
    </vt:vector>
  </HeadingPairs>
  <TitlesOfParts>
    <vt:vector size="76" baseType="lpstr">
      <vt:lpstr>005 ITB</vt:lpstr>
      <vt:lpstr>4_Custom Design</vt:lpstr>
      <vt:lpstr>3_Custom Design</vt:lpstr>
      <vt:lpstr>2_Custom Design</vt:lpstr>
      <vt:lpstr>1_Custom Design</vt:lpstr>
      <vt:lpstr>Custom Design</vt:lpstr>
      <vt:lpstr>Select a Type of Ownership</vt:lpstr>
      <vt:lpstr>Ideas in Action</vt:lpstr>
      <vt:lpstr>Lesson 7.1 Decide to Purchase, Join, or Start a Business  </vt:lpstr>
      <vt:lpstr>Purchase an Existing Business</vt:lpstr>
      <vt:lpstr>Slide 5</vt:lpstr>
      <vt:lpstr>Advantages of Buying an Existing Business</vt:lpstr>
      <vt:lpstr>Disadvantages of Buying an Existing Business</vt:lpstr>
      <vt:lpstr>Steps in Purchasing a Business</vt:lpstr>
      <vt:lpstr>Slide 9</vt:lpstr>
      <vt:lpstr>Slide 10</vt:lpstr>
      <vt:lpstr> Franchise Ownership</vt:lpstr>
      <vt:lpstr>Operating Costs of a Franchise</vt:lpstr>
      <vt:lpstr>Slide 13</vt:lpstr>
      <vt:lpstr>Jim Saurbrey – Subway </vt:lpstr>
      <vt:lpstr>Investigate the Franchise Opportunity</vt:lpstr>
      <vt:lpstr>Slide 16</vt:lpstr>
      <vt:lpstr>Evaluate a Franchise       (1 of 3)</vt:lpstr>
      <vt:lpstr>Slide 18</vt:lpstr>
      <vt:lpstr>Slide 19</vt:lpstr>
      <vt:lpstr>Advantages of Owning a Franchise</vt:lpstr>
      <vt:lpstr>Disadvantages of Owning a Franchise</vt:lpstr>
      <vt:lpstr>Slide 22</vt:lpstr>
      <vt:lpstr>Enter a Family  Business</vt:lpstr>
      <vt:lpstr>Advantages of a Family Business</vt:lpstr>
      <vt:lpstr>Disadvantages of a Family Business</vt:lpstr>
      <vt:lpstr>Slide 26</vt:lpstr>
      <vt:lpstr>Starting Your  Own Business</vt:lpstr>
      <vt:lpstr>Advantages of Starting Your Own Business</vt:lpstr>
      <vt:lpstr>Disadvantages to Starting Your Own Business</vt:lpstr>
      <vt:lpstr>Slide 30</vt:lpstr>
      <vt:lpstr>Lesson 7.2 Choose a Legal Form of Business   </vt:lpstr>
      <vt:lpstr>Sole Proprietorship</vt:lpstr>
      <vt:lpstr>Advantages of a  Sole Proprietorship</vt:lpstr>
      <vt:lpstr>Disadvantages of a  Sole Proprietorship</vt:lpstr>
      <vt:lpstr>Slide 35</vt:lpstr>
      <vt:lpstr>Partnership </vt:lpstr>
      <vt:lpstr>Slide 37</vt:lpstr>
      <vt:lpstr>Slide 38</vt:lpstr>
      <vt:lpstr>Slide 39</vt:lpstr>
      <vt:lpstr>Slide 40</vt:lpstr>
      <vt:lpstr>Corporation </vt:lpstr>
      <vt:lpstr>Slide 42</vt:lpstr>
      <vt:lpstr>Disadvantages of a Corporation</vt:lpstr>
      <vt:lpstr>Advantages of Incorporation</vt:lpstr>
      <vt:lpstr>S Corporation</vt:lpstr>
      <vt:lpstr>Limited Liability Company (LLC)</vt:lpstr>
      <vt:lpstr>Slide 47</vt:lpstr>
      <vt:lpstr>Lesson 7.3 Legal Issues &amp; Business Ownership</vt:lpstr>
      <vt:lpstr>Regulations That Promote Competition</vt:lpstr>
      <vt:lpstr>Antitrust Legislation</vt:lpstr>
      <vt:lpstr>Slide 51</vt:lpstr>
      <vt:lpstr>Slide 52</vt:lpstr>
      <vt:lpstr>Slide 53</vt:lpstr>
      <vt:lpstr>Gov. Agencies that Protect Competition</vt:lpstr>
      <vt:lpstr>Slide 55</vt:lpstr>
      <vt:lpstr>Intellectual  Property</vt:lpstr>
      <vt:lpstr>Slide 57</vt:lpstr>
      <vt:lpstr>Slide 58</vt:lpstr>
      <vt:lpstr>Slide 59</vt:lpstr>
      <vt:lpstr>Slide 60</vt:lpstr>
      <vt:lpstr>Laws that Protect Consumers</vt:lpstr>
      <vt:lpstr>Slide 62</vt:lpstr>
      <vt:lpstr>Slide 63</vt:lpstr>
      <vt:lpstr>Slide 64</vt:lpstr>
      <vt:lpstr>Slide 65</vt:lpstr>
      <vt:lpstr>When to Get Legal Advice</vt:lpstr>
      <vt:lpstr>Slide 67</vt:lpstr>
      <vt:lpstr>Slide 68</vt:lpstr>
      <vt:lpstr>Slide 69</vt:lpstr>
      <vt:lpstr>Slide 70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</dc:title>
  <dc:creator>Sundling, Jessica</dc:creator>
  <cp:lastModifiedBy>jsundlin</cp:lastModifiedBy>
  <cp:revision>897</cp:revision>
  <dcterms:created xsi:type="dcterms:W3CDTF">2005-03-02T01:31:49Z</dcterms:created>
  <dcterms:modified xsi:type="dcterms:W3CDTF">2013-04-09T14:36:12Z</dcterms:modified>
</cp:coreProperties>
</file>